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handoutMasterIdLst>
    <p:handoutMasterId r:id="rId14"/>
  </p:handoutMasterIdLst>
  <p:sldIdLst>
    <p:sldId id="256" r:id="rId2"/>
    <p:sldId id="262" r:id="rId3"/>
    <p:sldId id="273" r:id="rId4"/>
    <p:sldId id="264" r:id="rId5"/>
    <p:sldId id="266" r:id="rId6"/>
    <p:sldId id="275" r:id="rId7"/>
    <p:sldId id="274" r:id="rId8"/>
    <p:sldId id="276" r:id="rId9"/>
    <p:sldId id="268" r:id="rId10"/>
    <p:sldId id="269" r:id="rId11"/>
    <p:sldId id="270" r:id="rId12"/>
  </p:sldIdLst>
  <p:sldSz cx="9906000" cy="6858000" type="A4"/>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306A37"/>
    <a:srgbClr val="25512A"/>
    <a:srgbClr val="558D70"/>
    <a:srgbClr val="83C78B"/>
    <a:srgbClr val="5EB668"/>
    <a:srgbClr val="339933"/>
    <a:srgbClr val="A5C26C"/>
    <a:srgbClr val="9CBC5C"/>
    <a:srgbClr val="B8CF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30" autoAdjust="0"/>
    <p:restoredTop sz="94713" autoAdjust="0"/>
  </p:normalViewPr>
  <p:slideViewPr>
    <p:cSldViewPr>
      <p:cViewPr>
        <p:scale>
          <a:sx n="150" d="100"/>
          <a:sy n="150" d="100"/>
        </p:scale>
        <p:origin x="-420" y="107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960" y="-114"/>
      </p:cViewPr>
      <p:guideLst>
        <p:guide orient="horz" pos="3156"/>
        <p:guide pos="216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9A8AE5D9-D6D5-49FB-A889-3B5E24CA7411}" type="datetimeFigureOut">
              <a:rPr lang="ru-RU" smtClean="0"/>
              <a:pPr/>
              <a:t>25.02.2020</a:t>
            </a:fld>
            <a:endParaRPr lang="ru-RU"/>
          </a:p>
        </p:txBody>
      </p:sp>
      <p:sp>
        <p:nvSpPr>
          <p:cNvPr id="4" name="Нижний колонтитул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D7E080B8-DF69-46E0-80B5-8154AB9115A9}"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59456A91-F6C8-450E-9CFF-E620B5F60DE0}" type="datetimeFigureOut">
              <a:rPr lang="ru-RU" smtClean="0"/>
              <a:pPr/>
              <a:t>25.02.2020</a:t>
            </a:fld>
            <a:endParaRPr lang="ru-RU"/>
          </a:p>
        </p:txBody>
      </p:sp>
      <p:sp>
        <p:nvSpPr>
          <p:cNvPr id="4" name="Образ слайда 3"/>
          <p:cNvSpPr>
            <a:spLocks noGrp="1" noRot="1" noChangeAspect="1"/>
          </p:cNvSpPr>
          <p:nvPr>
            <p:ph type="sldImg" idx="2"/>
          </p:nvPr>
        </p:nvSpPr>
        <p:spPr>
          <a:xfrm>
            <a:off x="730250" y="750888"/>
            <a:ext cx="5427663" cy="375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8975" y="4759325"/>
            <a:ext cx="5510213" cy="451008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BD8C7BA1-5B4C-4381-A070-9D8D1016FA3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D8C7BA1-5B4C-4381-A070-9D8D1016FA32}"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BD8C7BA1-5B4C-4381-A070-9D8D1016FA32}"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0B6961-B34D-46C5-8422-9195266658F4}" type="datetimeFigureOut">
              <a:rPr lang="ru-RU" smtClean="0"/>
              <a:pPr/>
              <a:t>25.02.2020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359158-0237-4EEE-99AC-8BD165B9DA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B6961-B34D-46C5-8422-9195266658F4}" type="datetimeFigureOut">
              <a:rPr lang="ru-RU" smtClean="0"/>
              <a:pPr/>
              <a:t>25.02.2020</a:t>
            </a:fld>
            <a:endParaRPr lang="ru-RU"/>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59158-0237-4EEE-99AC-8BD165B9DA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sermed.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rik@lasermed.ru" TargetMode="External"/><Relationship Id="rId4" Type="http://schemas.openxmlformats.org/officeDocument/2006/relationships/hyperlink" Target="http://www.&#1083;&#1072;&#1079;&#1077;&#1088;-&#1090;&#1091;&#1083;&#1072;.&#1088;&#109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lasermed.ru/" TargetMode="Externa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rik@lasermed.ru" TargetMode="External"/><Relationship Id="rId4" Type="http://schemas.openxmlformats.org/officeDocument/2006/relationships/hyperlink" Target="http://www.&#1083;&#1072;&#1079;&#1077;&#1088;-&#1090;&#1091;&#1083;&#1072;.&#1088;&#109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asermed.r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rik@lasermed.ru" TargetMode="External"/><Relationship Id="rId4" Type="http://schemas.openxmlformats.org/officeDocument/2006/relationships/hyperlink" Target="http://www.&#1083;&#1072;&#1079;&#1077;&#1088;-&#1090;&#1091;&#1083;&#1072;.&#1088;&#109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1083;&#1072;&#1079;&#1077;&#1088;-&#1090;&#1091;&#1083;&#1072;.&#1088;&#1092;/" TargetMode="External"/><Relationship Id="rId2" Type="http://schemas.openxmlformats.org/officeDocument/2006/relationships/hyperlink" Target="http://www.lasermed.ru/"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rik@lasermed.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3"/>
              </a:rPr>
              <a:t>www.lasermed.ru</a:t>
            </a:r>
            <a:r>
              <a:rPr lang="ru-RU" sz="1000" dirty="0" smtClean="0">
                <a:solidFill>
                  <a:srgbClr val="25512A"/>
                </a:solidFill>
              </a:rPr>
              <a:t>, </a:t>
            </a:r>
            <a:r>
              <a:rPr lang="en-US" sz="1000" dirty="0" smtClean="0">
                <a:solidFill>
                  <a:srgbClr val="25512A"/>
                </a:solidFill>
                <a:hlinkClick r:id="rId4"/>
              </a:rPr>
              <a:t>www.</a:t>
            </a:r>
            <a:r>
              <a:rPr lang="ru-RU" sz="1000" dirty="0" err="1" smtClean="0">
                <a:solidFill>
                  <a:srgbClr val="25512A"/>
                </a:solidFill>
                <a:hlinkClick r:id="rId4"/>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5"/>
              </a:rPr>
              <a:t>rik@lasermed.ru</a:t>
            </a:r>
            <a:endParaRPr lang="en-US" sz="1000" dirty="0" smtClean="0">
              <a:solidFill>
                <a:srgbClr val="25512A"/>
              </a:solidFill>
            </a:endParaRPr>
          </a:p>
          <a:p>
            <a:endParaRPr lang="ru-RU" sz="1000" dirty="0">
              <a:solidFill>
                <a:srgbClr val="25512A"/>
              </a:solidFill>
            </a:endParaRPr>
          </a:p>
        </p:txBody>
      </p:sp>
      <p:sp>
        <p:nvSpPr>
          <p:cNvPr id="7" name="TextBox 6"/>
          <p:cNvSpPr txBox="1"/>
          <p:nvPr/>
        </p:nvSpPr>
        <p:spPr>
          <a:xfrm>
            <a:off x="2809860" y="6143644"/>
            <a:ext cx="435771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ru-RU" sz="1400" b="1" dirty="0" smtClean="0">
                <a:latin typeface="Arial" pitchFamily="34" charset="0"/>
                <a:cs typeface="Arial" pitchFamily="34" charset="0"/>
              </a:rPr>
              <a:t>г. Тула</a:t>
            </a:r>
          </a:p>
          <a:p>
            <a:pPr algn="ctr"/>
            <a:r>
              <a:rPr lang="ru-RU" sz="1400" b="1" dirty="0" smtClean="0">
                <a:latin typeface="Arial" pitchFamily="34" charset="0"/>
                <a:cs typeface="Arial" pitchFamily="34" charset="0"/>
              </a:rPr>
              <a:t>2020</a:t>
            </a:r>
            <a:endParaRPr lang="ru-RU" sz="1400" b="1" dirty="0">
              <a:latin typeface="Arial" pitchFamily="34" charset="0"/>
              <a:cs typeface="Arial" pitchFamily="34" charset="0"/>
            </a:endParaRPr>
          </a:p>
        </p:txBody>
      </p:sp>
      <p:sp>
        <p:nvSpPr>
          <p:cNvPr id="10" name="Прямоугольник 9"/>
          <p:cNvSpPr/>
          <p:nvPr/>
        </p:nvSpPr>
        <p:spPr>
          <a:xfrm>
            <a:off x="3809992" y="3071810"/>
            <a:ext cx="5786478" cy="1107996"/>
          </a:xfrm>
          <a:prstGeom prst="rect">
            <a:avLst/>
          </a:prstGeom>
          <a:effectLst/>
        </p:spPr>
        <p:txBody>
          <a:bodyPr wrap="square">
            <a:spAutoFit/>
          </a:bodyPr>
          <a:lstStyle/>
          <a:p>
            <a:r>
              <a:rPr lang="ru-RU" sz="2200" b="1" dirty="0" smtClean="0">
                <a:solidFill>
                  <a:srgbClr val="25512A"/>
                </a:solidFill>
                <a:latin typeface="Arial" pitchFamily="34" charset="0"/>
                <a:cs typeface="Arial" pitchFamily="34" charset="0"/>
              </a:rPr>
              <a:t>РАЗРАБОТЧИК И ПРОИЗВОДИТЕЛЬ</a:t>
            </a:r>
          </a:p>
          <a:p>
            <a:pPr algn="just"/>
            <a:r>
              <a:rPr lang="ru-RU" sz="2200" b="1" dirty="0" smtClean="0">
                <a:solidFill>
                  <a:srgbClr val="C00000"/>
                </a:solidFill>
                <a:latin typeface="Arial" pitchFamily="34" charset="0"/>
                <a:cs typeface="Arial" pitchFamily="34" charset="0"/>
              </a:rPr>
              <a:t>ЛАЗЕРНЫХ МЕДИЦИНСКИХ</a:t>
            </a:r>
          </a:p>
          <a:p>
            <a:pPr algn="just"/>
            <a:r>
              <a:rPr lang="ru-RU" sz="2200" b="1" dirty="0" smtClean="0">
                <a:solidFill>
                  <a:srgbClr val="25512A"/>
                </a:solidFill>
                <a:latin typeface="Arial" pitchFamily="34" charset="0"/>
                <a:cs typeface="Arial" pitchFamily="34" charset="0"/>
              </a:rPr>
              <a:t>СИСТЕМ</a:t>
            </a:r>
            <a:endParaRPr lang="ru-RU" sz="2200" dirty="0" smtClean="0">
              <a:solidFill>
                <a:srgbClr val="25512A"/>
              </a:solidFill>
            </a:endParaRPr>
          </a:p>
        </p:txBody>
      </p:sp>
      <p:pic>
        <p:nvPicPr>
          <p:cNvPr id="14" name="Рисунок 13" descr="Логотип 2013.jpg"/>
          <p:cNvPicPr>
            <a:picLocks noChangeAspect="1"/>
          </p:cNvPicPr>
          <p:nvPr/>
        </p:nvPicPr>
        <p:blipFill>
          <a:blip r:embed="rId6" cstate="print"/>
          <a:stretch>
            <a:fillRect/>
          </a:stretch>
        </p:blipFill>
        <p:spPr>
          <a:xfrm>
            <a:off x="558998" y="2786059"/>
            <a:ext cx="2989020" cy="15716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21_image_detail.jpg"/>
          <p:cNvPicPr>
            <a:picLocks noChangeAspect="1"/>
          </p:cNvPicPr>
          <p:nvPr/>
        </p:nvPicPr>
        <p:blipFill>
          <a:blip r:embed="rId2" cstate="print"/>
          <a:stretch>
            <a:fillRect/>
          </a:stretch>
        </p:blipFill>
        <p:spPr>
          <a:xfrm>
            <a:off x="595282" y="4000504"/>
            <a:ext cx="2571768" cy="2571768"/>
          </a:xfrm>
          <a:prstGeom prst="rect">
            <a:avLst/>
          </a:prstGeom>
        </p:spPr>
      </p:pic>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3"/>
              </a:rPr>
              <a:t>www.lasermed.ru</a:t>
            </a:r>
            <a:r>
              <a:rPr lang="ru-RU" sz="1000" dirty="0" smtClean="0">
                <a:solidFill>
                  <a:srgbClr val="25512A"/>
                </a:solidFill>
              </a:rPr>
              <a:t>, </a:t>
            </a:r>
            <a:r>
              <a:rPr lang="en-US" sz="1000" dirty="0" smtClean="0">
                <a:solidFill>
                  <a:srgbClr val="25512A"/>
                </a:solidFill>
                <a:hlinkClick r:id="rId4"/>
              </a:rPr>
              <a:t>www.</a:t>
            </a:r>
            <a:r>
              <a:rPr lang="ru-RU" sz="1000" dirty="0" err="1" smtClean="0">
                <a:solidFill>
                  <a:srgbClr val="25512A"/>
                </a:solidFill>
                <a:hlinkClick r:id="rId4"/>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5"/>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6" cstate="print"/>
          <a:stretch>
            <a:fillRect/>
          </a:stretch>
        </p:blipFill>
        <p:spPr>
          <a:xfrm>
            <a:off x="1006050" y="428604"/>
            <a:ext cx="1160868" cy="610388"/>
          </a:xfrm>
          <a:prstGeom prst="rect">
            <a:avLst/>
          </a:prstGeom>
        </p:spPr>
      </p:pic>
      <p:sp>
        <p:nvSpPr>
          <p:cNvPr id="39" name="TextBox 38"/>
          <p:cNvSpPr txBox="1"/>
          <p:nvPr/>
        </p:nvSpPr>
        <p:spPr>
          <a:xfrm>
            <a:off x="595282" y="1500174"/>
            <a:ext cx="681042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ПРОДУКЦИЯ ФИРМЫ</a:t>
            </a:r>
            <a:endParaRPr lang="ru-RU" b="1" dirty="0">
              <a:latin typeface="Arial" pitchFamily="34" charset="0"/>
              <a:cs typeface="Arial" pitchFamily="34" charset="0"/>
            </a:endParaRPr>
          </a:p>
        </p:txBody>
      </p:sp>
      <p:sp>
        <p:nvSpPr>
          <p:cNvPr id="10" name="TextBox 9"/>
          <p:cNvSpPr txBox="1"/>
          <p:nvPr/>
        </p:nvSpPr>
        <p:spPr>
          <a:xfrm>
            <a:off x="4095744" y="2143116"/>
            <a:ext cx="5214974" cy="4078039"/>
          </a:xfrm>
          <a:prstGeom prst="rect">
            <a:avLst/>
          </a:prstGeom>
          <a:noFill/>
        </p:spPr>
        <p:txBody>
          <a:bodyPr wrap="square" rtlCol="0">
            <a:spAutoFit/>
          </a:bodyPr>
          <a:lstStyle/>
          <a:p>
            <a:pPr lvl="0"/>
            <a:r>
              <a:rPr lang="ru-RU" sz="1400" b="1" dirty="0" smtClean="0">
                <a:solidFill>
                  <a:srgbClr val="C00000"/>
                </a:solidFill>
                <a:latin typeface="Arial" pitchFamily="34" charset="0"/>
                <a:cs typeface="Arial" pitchFamily="34" charset="0"/>
              </a:rPr>
              <a:t>Лазерные аппараты на диодных лазерах серии «</a:t>
            </a:r>
            <a:r>
              <a:rPr lang="ru-RU" sz="1400" b="1" dirty="0" err="1" smtClean="0">
                <a:solidFill>
                  <a:srgbClr val="C00000"/>
                </a:solidFill>
                <a:latin typeface="Arial" pitchFamily="34" charset="0"/>
                <a:cs typeface="Arial" pitchFamily="34" charset="0"/>
              </a:rPr>
              <a:t>Лазермед</a:t>
            </a:r>
            <a:r>
              <a:rPr lang="ru-RU" sz="1400" b="1" dirty="0" smtClean="0">
                <a:solidFill>
                  <a:srgbClr val="C00000"/>
                </a:solidFill>
                <a:latin typeface="Arial" pitchFamily="34" charset="0"/>
                <a:cs typeface="Arial" pitchFamily="34" charset="0"/>
              </a:rPr>
              <a:t>»</a:t>
            </a:r>
          </a:p>
          <a:p>
            <a:pPr lvl="0"/>
            <a:endParaRPr lang="ru-RU" sz="1400" b="1" dirty="0" smtClean="0">
              <a:solidFill>
                <a:srgbClr val="C00000"/>
              </a:solidFill>
              <a:latin typeface="Arial" pitchFamily="34" charset="0"/>
              <a:cs typeface="Arial" pitchFamily="34" charset="0"/>
            </a:endParaRPr>
          </a:p>
          <a:p>
            <a:pPr lvl="0"/>
            <a:endParaRPr lang="ru-RU" sz="1400" b="1" dirty="0" smtClean="0">
              <a:solidFill>
                <a:srgbClr val="C00000"/>
              </a:solidFill>
              <a:latin typeface="Arial" pitchFamily="34" charset="0"/>
              <a:cs typeface="Arial" pitchFamily="34" charset="0"/>
            </a:endParaRPr>
          </a:p>
          <a:p>
            <a:pPr lvl="0" algn="just">
              <a:spcAft>
                <a:spcPts val="600"/>
              </a:spcAft>
            </a:pPr>
            <a:r>
              <a:rPr lang="ru-RU" sz="1100" dirty="0" smtClean="0">
                <a:latin typeface="Arial" pitchFamily="34" charset="0"/>
                <a:cs typeface="Arial" pitchFamily="34" charset="0"/>
              </a:rPr>
              <a:t>Доступный лазерный аппарат с необходимым набором функций. </a:t>
            </a:r>
          </a:p>
          <a:p>
            <a:pPr lvl="0" algn="just">
              <a:spcAft>
                <a:spcPts val="600"/>
              </a:spcAft>
            </a:pPr>
            <a:r>
              <a:rPr lang="ru-RU" sz="1100" dirty="0" smtClean="0">
                <a:latin typeface="Arial" pitchFamily="34" charset="0"/>
                <a:cs typeface="Arial" pitchFamily="34" charset="0"/>
              </a:rPr>
              <a:t>Оптимален для </a:t>
            </a:r>
            <a:r>
              <a:rPr lang="ru-RU" sz="1100" b="1" dirty="0" smtClean="0">
                <a:latin typeface="Arial" pitchFamily="34" charset="0"/>
                <a:cs typeface="Arial" pitchFamily="34" charset="0"/>
              </a:rPr>
              <a:t>амбулаторной хирургии, дерматологии, оториноларингологии, </a:t>
            </a:r>
            <a:r>
              <a:rPr lang="ru-RU" sz="1100" b="1" dirty="0" err="1" smtClean="0">
                <a:latin typeface="Arial" pitchFamily="34" charset="0"/>
                <a:cs typeface="Arial" pitchFamily="34" charset="0"/>
              </a:rPr>
              <a:t>флебологии</a:t>
            </a:r>
            <a:r>
              <a:rPr lang="ru-RU" sz="1100" b="1" dirty="0" smtClean="0">
                <a:latin typeface="Arial" pitchFamily="34" charset="0"/>
                <a:cs typeface="Arial" pitchFamily="34" charset="0"/>
              </a:rPr>
              <a:t>, стоматологии и т.д.</a:t>
            </a:r>
            <a:endParaRPr lang="ru-RU" sz="1100" dirty="0" smtClean="0">
              <a:latin typeface="Arial" pitchFamily="34" charset="0"/>
              <a:cs typeface="Arial" pitchFamily="34" charset="0"/>
            </a:endParaRPr>
          </a:p>
          <a:p>
            <a:pPr lvl="0" algn="just">
              <a:spcAft>
                <a:spcPts val="600"/>
              </a:spcAft>
            </a:pPr>
            <a:r>
              <a:rPr lang="ru-RU" sz="1100" dirty="0" smtClean="0">
                <a:latin typeface="Arial" pitchFamily="34" charset="0"/>
                <a:cs typeface="Arial" pitchFamily="34" charset="0"/>
              </a:rPr>
              <a:t>Обеспечивается: бескровный разрез, иссечение  мягких тканей, </a:t>
            </a:r>
            <a:r>
              <a:rPr lang="ru-RU" sz="1100" dirty="0" err="1" smtClean="0">
                <a:latin typeface="Arial" pitchFamily="34" charset="0"/>
                <a:cs typeface="Arial" pitchFamily="34" charset="0"/>
              </a:rPr>
              <a:t>чрезкожное</a:t>
            </a:r>
            <a:r>
              <a:rPr lang="ru-RU" sz="1100" dirty="0" smtClean="0">
                <a:latin typeface="Arial" pitchFamily="34" charset="0"/>
                <a:cs typeface="Arial" pitchFamily="34" charset="0"/>
              </a:rPr>
              <a:t> удаление сосудистых патологий, хирургическая обработка и санация ран.</a:t>
            </a:r>
          </a:p>
          <a:p>
            <a:pPr lvl="0" algn="just">
              <a:spcAft>
                <a:spcPts val="600"/>
              </a:spcAft>
            </a:pPr>
            <a:r>
              <a:rPr lang="ru-RU" sz="1100" dirty="0" smtClean="0">
                <a:latin typeface="Arial" pitchFamily="34" charset="0"/>
                <a:cs typeface="Arial" pitchFamily="34" charset="0"/>
              </a:rPr>
              <a:t>Возможность доставки излучения через гибкий </a:t>
            </a:r>
            <a:r>
              <a:rPr lang="ru-RU" sz="1100" dirty="0" err="1" smtClean="0">
                <a:latin typeface="Arial" pitchFamily="34" charset="0"/>
                <a:cs typeface="Arial" pitchFamily="34" charset="0"/>
              </a:rPr>
              <a:t>световод</a:t>
            </a:r>
            <a:r>
              <a:rPr lang="ru-RU" sz="1100" dirty="0" smtClean="0">
                <a:latin typeface="Arial" pitchFamily="34" charset="0"/>
                <a:cs typeface="Arial" pitchFamily="34" charset="0"/>
              </a:rPr>
              <a:t>.</a:t>
            </a:r>
          </a:p>
          <a:p>
            <a:pPr lvl="0" algn="just">
              <a:spcAft>
                <a:spcPts val="600"/>
              </a:spcAft>
            </a:pPr>
            <a:r>
              <a:rPr lang="ru-RU" sz="1100" dirty="0" smtClean="0">
                <a:latin typeface="Arial" pitchFamily="34" charset="0"/>
                <a:cs typeface="Arial" pitchFamily="34" charset="0"/>
              </a:rPr>
              <a:t>Работа в составе эндоскопической техники.</a:t>
            </a:r>
          </a:p>
          <a:p>
            <a:pPr>
              <a:spcAft>
                <a:spcPts val="600"/>
              </a:spcAft>
            </a:pPr>
            <a:r>
              <a:rPr lang="ru-RU" sz="1100" dirty="0" smtClean="0">
                <a:latin typeface="Arial" pitchFamily="34" charset="0"/>
                <a:cs typeface="Arial" pitchFamily="34" charset="0"/>
              </a:rPr>
              <a:t> </a:t>
            </a:r>
          </a:p>
          <a:p>
            <a:pPr>
              <a:spcAft>
                <a:spcPts val="600"/>
              </a:spcAft>
            </a:pPr>
            <a:r>
              <a:rPr lang="ru-RU" sz="1100" b="1" dirty="0" smtClean="0">
                <a:latin typeface="Arial" pitchFamily="34" charset="0"/>
                <a:cs typeface="Arial" pitchFamily="34" charset="0"/>
              </a:rPr>
              <a:t>Большие возможности для клиник любого уровня.</a:t>
            </a:r>
            <a:r>
              <a:rPr lang="ru-RU" sz="1100" dirty="0" smtClean="0">
                <a:latin typeface="Arial" pitchFamily="34" charset="0"/>
                <a:cs typeface="Arial" pitchFamily="34" charset="0"/>
              </a:rPr>
              <a:t> </a:t>
            </a:r>
          </a:p>
          <a:p>
            <a:pPr>
              <a:spcAft>
                <a:spcPts val="600"/>
              </a:spcAft>
            </a:pPr>
            <a:endParaRPr lang="ru-RU" sz="1100" dirty="0" smtClean="0">
              <a:latin typeface="Arial" pitchFamily="34" charset="0"/>
              <a:cs typeface="Arial" pitchFamily="34" charset="0"/>
            </a:endParaRPr>
          </a:p>
          <a:p>
            <a:r>
              <a:rPr lang="ru-RU" sz="700" i="1" dirty="0" smtClean="0">
                <a:latin typeface="Arial" pitchFamily="34" charset="0"/>
                <a:cs typeface="Arial" pitchFamily="34" charset="0"/>
              </a:rPr>
              <a:t>Лазерный аппарат «Лазермед-10-01»:</a:t>
            </a:r>
          </a:p>
          <a:p>
            <a:r>
              <a:rPr lang="ru-RU" sz="800" i="1" dirty="0" smtClean="0"/>
              <a:t>регистрационное удостоверение РЗН 2014/2111 от 30.12.2014г.</a:t>
            </a:r>
            <a:endParaRPr lang="ru-RU" sz="800" dirty="0" smtClean="0"/>
          </a:p>
          <a:p>
            <a:r>
              <a:rPr lang="ru-RU" sz="800" i="1" dirty="0" smtClean="0"/>
              <a:t>декларация о соответствии РОСС </a:t>
            </a:r>
            <a:r>
              <a:rPr lang="en-US" sz="800" i="1" dirty="0" smtClean="0"/>
              <a:t>RU</a:t>
            </a:r>
            <a:r>
              <a:rPr lang="ru-RU" sz="800" i="1" dirty="0" smtClean="0"/>
              <a:t>.АЯ12.Д01602 от 30.12.2014г.</a:t>
            </a:r>
          </a:p>
          <a:p>
            <a:endParaRPr lang="ru-RU" sz="700" dirty="0" smtClean="0">
              <a:latin typeface="Arial" pitchFamily="34" charset="0"/>
              <a:cs typeface="Arial" pitchFamily="34" charset="0"/>
            </a:endParaRPr>
          </a:p>
          <a:p>
            <a:r>
              <a:rPr lang="ru-RU" sz="700" i="1" dirty="0" smtClean="0">
                <a:latin typeface="Arial" pitchFamily="34" charset="0"/>
                <a:cs typeface="Arial" pitchFamily="34" charset="0"/>
              </a:rPr>
              <a:t>Лазерный аппарат «Лазермед-30»:</a:t>
            </a:r>
          </a:p>
          <a:p>
            <a:r>
              <a:rPr lang="ru-RU" sz="800" i="1" dirty="0" smtClean="0"/>
              <a:t>регистрационное удостоверение ФСР 2010/06776 от 17.03.2017г.</a:t>
            </a:r>
            <a:endParaRPr lang="ru-RU" sz="800" dirty="0" smtClean="0"/>
          </a:p>
          <a:p>
            <a:r>
              <a:rPr lang="ru-RU" sz="800" i="1" dirty="0" smtClean="0"/>
              <a:t>декларация о соответствии РОСС </a:t>
            </a:r>
            <a:r>
              <a:rPr lang="en-US" sz="800" i="1" dirty="0" smtClean="0"/>
              <a:t>RU</a:t>
            </a:r>
            <a:r>
              <a:rPr lang="ru-RU" sz="800" i="1" dirty="0" smtClean="0"/>
              <a:t>.АБ69.Д01825 от 17.05.2017г.</a:t>
            </a:r>
            <a:endParaRPr lang="ru-RU" sz="800" dirty="0"/>
          </a:p>
        </p:txBody>
      </p:sp>
      <p:pic>
        <p:nvPicPr>
          <p:cNvPr id="9" name="Рисунок 8" descr="66_image_detail.jpg"/>
          <p:cNvPicPr>
            <a:picLocks noChangeAspect="1"/>
          </p:cNvPicPr>
          <p:nvPr/>
        </p:nvPicPr>
        <p:blipFill>
          <a:blip r:embed="rId7" cstate="print"/>
          <a:srcRect l="2857" t="20000" r="2857" b="18928"/>
          <a:stretch>
            <a:fillRect/>
          </a:stretch>
        </p:blipFill>
        <p:spPr>
          <a:xfrm>
            <a:off x="595282" y="2071678"/>
            <a:ext cx="3000396" cy="19434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39" name="TextBox 38"/>
          <p:cNvSpPr txBox="1"/>
          <p:nvPr/>
        </p:nvSpPr>
        <p:spPr>
          <a:xfrm>
            <a:off x="595282" y="1500174"/>
            <a:ext cx="681042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ПРОДУКЦИЯ ФИРМЫ</a:t>
            </a:r>
            <a:endParaRPr lang="ru-RU" b="1" dirty="0">
              <a:latin typeface="Arial" pitchFamily="34" charset="0"/>
              <a:cs typeface="Arial" pitchFamily="34" charset="0"/>
            </a:endParaRPr>
          </a:p>
        </p:txBody>
      </p:sp>
      <p:sp>
        <p:nvSpPr>
          <p:cNvPr id="10" name="TextBox 9"/>
          <p:cNvSpPr txBox="1"/>
          <p:nvPr/>
        </p:nvSpPr>
        <p:spPr>
          <a:xfrm>
            <a:off x="4095744" y="2143116"/>
            <a:ext cx="5214974" cy="3539430"/>
          </a:xfrm>
          <a:prstGeom prst="rect">
            <a:avLst/>
          </a:prstGeom>
          <a:noFill/>
        </p:spPr>
        <p:txBody>
          <a:bodyPr wrap="square" rtlCol="0">
            <a:spAutoFit/>
          </a:bodyPr>
          <a:lstStyle/>
          <a:p>
            <a:pPr lvl="0"/>
            <a:r>
              <a:rPr lang="ru-RU" sz="1400" b="1" dirty="0" smtClean="0">
                <a:solidFill>
                  <a:srgbClr val="C00000"/>
                </a:solidFill>
                <a:latin typeface="Arial" pitchFamily="34" charset="0"/>
                <a:cs typeface="Arial" pitchFamily="34" charset="0"/>
              </a:rPr>
              <a:t>Дополнительное оборудование к лазерным аппаратам</a:t>
            </a:r>
          </a:p>
          <a:p>
            <a:pPr lvl="0"/>
            <a:endParaRPr lang="ru-RU" sz="1400" b="1" dirty="0" smtClean="0">
              <a:solidFill>
                <a:srgbClr val="C00000"/>
              </a:solidFill>
              <a:latin typeface="Arial" pitchFamily="34" charset="0"/>
              <a:cs typeface="Arial" pitchFamily="34" charset="0"/>
            </a:endParaRPr>
          </a:p>
          <a:p>
            <a:pPr lvl="0"/>
            <a:endParaRPr lang="ru-RU" sz="1400" b="1" dirty="0" smtClean="0">
              <a:solidFill>
                <a:srgbClr val="C00000"/>
              </a:solidFill>
              <a:latin typeface="Arial" pitchFamily="34" charset="0"/>
              <a:cs typeface="Arial" pitchFamily="34" charset="0"/>
            </a:endParaRPr>
          </a:p>
          <a:p>
            <a:pPr algn="just">
              <a:spcAft>
                <a:spcPts val="600"/>
              </a:spcAft>
            </a:pPr>
            <a:r>
              <a:rPr lang="ru-RU" sz="1100" dirty="0" smtClean="0">
                <a:latin typeface="Arial" pitchFamily="34" charset="0"/>
                <a:cs typeface="Arial" pitchFamily="34" charset="0"/>
              </a:rPr>
              <a:t>Фирма «Русский инженерный клуб» разрабатывает и  производит широкий перечень дополнительного оборудования для выпускаемых лазерных аппаратов:</a:t>
            </a:r>
          </a:p>
          <a:p>
            <a:pPr marL="182563" algn="just">
              <a:buFontTx/>
              <a:buChar char="-"/>
            </a:pPr>
            <a:r>
              <a:rPr lang="ru-RU" sz="1100" dirty="0" smtClean="0">
                <a:latin typeface="Arial" pitchFamily="34" charset="0"/>
                <a:cs typeface="Arial" pitchFamily="34" charset="0"/>
              </a:rPr>
              <a:t> насадки для различных областей медицины (гинекология, оториноларингология, </a:t>
            </a:r>
            <a:r>
              <a:rPr lang="ru-RU" sz="1100" dirty="0" err="1" smtClean="0">
                <a:latin typeface="Arial" pitchFamily="34" charset="0"/>
                <a:cs typeface="Arial" pitchFamily="34" charset="0"/>
              </a:rPr>
              <a:t>лапароскопическая</a:t>
            </a:r>
            <a:r>
              <a:rPr lang="ru-RU" sz="1100" dirty="0" smtClean="0">
                <a:latin typeface="Arial" pitchFamily="34" charset="0"/>
                <a:cs typeface="Arial" pitchFamily="34" charset="0"/>
              </a:rPr>
              <a:t> хирургия);</a:t>
            </a:r>
          </a:p>
          <a:p>
            <a:pPr marL="182563" algn="just">
              <a:buFontTx/>
              <a:buChar char="-"/>
            </a:pPr>
            <a:r>
              <a:rPr lang="ru-RU" sz="1100" dirty="0" smtClean="0">
                <a:latin typeface="Arial" pitchFamily="34" charset="0"/>
                <a:cs typeface="Arial" pitchFamily="34" charset="0"/>
              </a:rPr>
              <a:t> микроманипуляторы для стыковки лазерных аппаратов с операционными микроскопами, </a:t>
            </a:r>
            <a:r>
              <a:rPr lang="ru-RU" sz="1100" dirty="0" err="1" smtClean="0">
                <a:latin typeface="Arial" pitchFamily="34" charset="0"/>
                <a:cs typeface="Arial" pitchFamily="34" charset="0"/>
              </a:rPr>
              <a:t>кольпоскопами</a:t>
            </a:r>
            <a:r>
              <a:rPr lang="ru-RU" sz="1100" dirty="0" smtClean="0">
                <a:latin typeface="Arial" pitchFamily="34" charset="0"/>
                <a:cs typeface="Arial" pitchFamily="34" charset="0"/>
              </a:rPr>
              <a:t>;</a:t>
            </a:r>
          </a:p>
          <a:p>
            <a:pPr marL="182563" algn="just">
              <a:buFontTx/>
              <a:buChar char="-"/>
            </a:pPr>
            <a:r>
              <a:rPr lang="ru-RU" sz="1100" dirty="0" smtClean="0">
                <a:latin typeface="Arial" pitchFamily="34" charset="0"/>
                <a:cs typeface="Arial" pitchFamily="34" charset="0"/>
              </a:rPr>
              <a:t> оптико-механические сканеры для гинекологии и </a:t>
            </a:r>
            <a:r>
              <a:rPr lang="ru-RU" sz="1100" dirty="0" err="1" smtClean="0">
                <a:latin typeface="Arial" pitchFamily="34" charset="0"/>
                <a:cs typeface="Arial" pitchFamily="34" charset="0"/>
              </a:rPr>
              <a:t>дерматокосметологии</a:t>
            </a:r>
            <a:r>
              <a:rPr lang="ru-RU" sz="1100" dirty="0" smtClean="0">
                <a:latin typeface="Arial" pitchFamily="34" charset="0"/>
                <a:cs typeface="Arial" pitchFamily="34" charset="0"/>
              </a:rPr>
              <a:t>;</a:t>
            </a:r>
          </a:p>
          <a:p>
            <a:pPr marL="182563" algn="just">
              <a:buFontTx/>
              <a:buChar char="-"/>
            </a:pPr>
            <a:r>
              <a:rPr lang="ru-RU" sz="1100" dirty="0" smtClean="0">
                <a:latin typeface="Arial" pitchFamily="34" charset="0"/>
                <a:cs typeface="Arial" pitchFamily="34" charset="0"/>
              </a:rPr>
              <a:t> система дымоотсоса.</a:t>
            </a:r>
          </a:p>
          <a:p>
            <a:pPr algn="just"/>
            <a:endParaRPr lang="ru-RU" sz="1100" dirty="0" smtClean="0">
              <a:latin typeface="Arial" pitchFamily="34" charset="0"/>
              <a:cs typeface="Arial" pitchFamily="34" charset="0"/>
            </a:endParaRPr>
          </a:p>
          <a:p>
            <a:pPr algn="just">
              <a:spcAft>
                <a:spcPts val="600"/>
              </a:spcAft>
            </a:pPr>
            <a:r>
              <a:rPr lang="ru-RU" sz="1100" dirty="0" smtClean="0">
                <a:latin typeface="Arial" pitchFamily="34" charset="0"/>
                <a:cs typeface="Arial" pitchFamily="34" charset="0"/>
              </a:rPr>
              <a:t>Применение дополнительного оборудования  позволяет не только повысить эффективность применения  лазера в отдельной области медицины, но и без дополнительных затрат адаптировать лазерный аппарат  под вновь разрабатываемые лазерные технологии.</a:t>
            </a:r>
          </a:p>
          <a:p>
            <a:endParaRPr lang="ru-RU" dirty="0"/>
          </a:p>
        </p:txBody>
      </p:sp>
      <p:pic>
        <p:nvPicPr>
          <p:cNvPr id="9" name="Рисунок 8" descr="допы все  (2).jpg"/>
          <p:cNvPicPr>
            <a:picLocks noChangeAspect="1"/>
          </p:cNvPicPr>
          <p:nvPr/>
        </p:nvPicPr>
        <p:blipFill>
          <a:blip r:embed="rId6" cstate="print"/>
          <a:stretch>
            <a:fillRect/>
          </a:stretch>
        </p:blipFill>
        <p:spPr>
          <a:xfrm>
            <a:off x="595281" y="2000240"/>
            <a:ext cx="3210385" cy="42862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10" name="TextBox 9"/>
          <p:cNvSpPr txBox="1"/>
          <p:nvPr/>
        </p:nvSpPr>
        <p:spPr>
          <a:xfrm>
            <a:off x="380968" y="1857365"/>
            <a:ext cx="9144064" cy="769441"/>
          </a:xfrm>
          <a:prstGeom prst="rect">
            <a:avLst/>
          </a:prstGeom>
          <a:noFill/>
        </p:spPr>
        <p:txBody>
          <a:bodyPr wrap="square" rtlCol="0">
            <a:spAutoFit/>
          </a:bodyPr>
          <a:lstStyle/>
          <a:p>
            <a:pPr algn="just"/>
            <a:r>
              <a:rPr lang="ru-RU" sz="1100" dirty="0" smtClean="0">
                <a:latin typeface="Arial" pitchFamily="34" charset="0"/>
                <a:cs typeface="Arial" pitchFamily="34" charset="0"/>
              </a:rPr>
              <a:t>В настоящее время лазерная медицина уже сформировалась и как новое самостоятельное научное направление и как перспективный метод лечения. Сейчас нет отрасли медицины, где бы не использовались лазеры для диагностики, лечения или профилактики. Лазерное направление обеспечило серьезный прогресс </a:t>
            </a:r>
            <a:r>
              <a:rPr lang="ru-RU" sz="1100" smtClean="0">
                <a:latin typeface="Arial" pitchFamily="34" charset="0"/>
                <a:cs typeface="Arial" pitchFamily="34" charset="0"/>
              </a:rPr>
              <a:t>медицинской науки и </a:t>
            </a:r>
            <a:r>
              <a:rPr lang="ru-RU" sz="1100" dirty="0" smtClean="0">
                <a:latin typeface="Arial" pitchFamily="34" charset="0"/>
                <a:cs typeface="Arial" pitchFamily="34" charset="0"/>
              </a:rPr>
              <a:t>разработку новейших </a:t>
            </a:r>
            <a:r>
              <a:rPr lang="ru-RU" sz="1100" smtClean="0">
                <a:latin typeface="Arial" pitchFamily="34" charset="0"/>
                <a:cs typeface="Arial" pitchFamily="34" charset="0"/>
              </a:rPr>
              <a:t>технологий лечения </a:t>
            </a:r>
            <a:r>
              <a:rPr lang="ru-RU" sz="1100" dirty="0" smtClean="0">
                <a:latin typeface="Arial" pitchFamily="34" charset="0"/>
                <a:cs typeface="Arial" pitchFamily="34" charset="0"/>
              </a:rPr>
              <a:t>благодаря созданию новых лазерных медицинских установок и широкому их внедрению в практику здравоохранения.</a:t>
            </a:r>
            <a:endParaRPr lang="ru-RU" sz="1100" dirty="0">
              <a:latin typeface="Arial" pitchFamily="34" charset="0"/>
              <a:cs typeface="Arial" pitchFamily="34" charset="0"/>
            </a:endParaRPr>
          </a:p>
        </p:txBody>
      </p:sp>
      <p:sp>
        <p:nvSpPr>
          <p:cNvPr id="11" name="TextBox 10"/>
          <p:cNvSpPr txBox="1"/>
          <p:nvPr/>
        </p:nvSpPr>
        <p:spPr>
          <a:xfrm>
            <a:off x="380968" y="1428736"/>
            <a:ext cx="3115784"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ЛАЗЕРНАЯ МЕДИЦИНА</a:t>
            </a:r>
            <a:endParaRPr lang="ru-RU" b="1" dirty="0">
              <a:latin typeface="Arial" pitchFamily="34" charset="0"/>
              <a:cs typeface="Arial" pitchFamily="34" charset="0"/>
            </a:endParaRPr>
          </a:p>
        </p:txBody>
      </p:sp>
      <p:sp>
        <p:nvSpPr>
          <p:cNvPr id="9" name="Прямоугольник 8"/>
          <p:cNvSpPr/>
          <p:nvPr/>
        </p:nvSpPr>
        <p:spPr>
          <a:xfrm>
            <a:off x="3667116" y="3000372"/>
            <a:ext cx="2520280" cy="57606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solidFill>
                  <a:schemeClr val="tx1"/>
                </a:solidFill>
              </a:rPr>
              <a:t>ЛАЗЕРНАЯ МЕДИЦИНА</a:t>
            </a:r>
            <a:endParaRPr lang="ru-RU" dirty="0">
              <a:solidFill>
                <a:schemeClr val="tx1"/>
              </a:solidFill>
            </a:endParaRPr>
          </a:p>
        </p:txBody>
      </p:sp>
      <p:sp>
        <p:nvSpPr>
          <p:cNvPr id="12" name="Прямоугольник 11"/>
          <p:cNvSpPr/>
          <p:nvPr/>
        </p:nvSpPr>
        <p:spPr>
          <a:xfrm>
            <a:off x="818716" y="4291386"/>
            <a:ext cx="252028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ЛАЗЕРНАЯ МЕДИЦИНСКАЯ ТЕХНИКА</a:t>
            </a:r>
            <a:endParaRPr lang="ru-RU" sz="1100" dirty="0">
              <a:solidFill>
                <a:schemeClr val="tx1"/>
              </a:solidFill>
            </a:endParaRPr>
          </a:p>
        </p:txBody>
      </p:sp>
      <p:sp>
        <p:nvSpPr>
          <p:cNvPr id="13" name="Прямоугольник 12"/>
          <p:cNvSpPr/>
          <p:nvPr/>
        </p:nvSpPr>
        <p:spPr>
          <a:xfrm>
            <a:off x="3667116" y="4286256"/>
            <a:ext cx="252028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ЛАЗЕРНЫЕ МЕДИЦИНСКИЕ ТЕХНОЛОГИИ</a:t>
            </a:r>
            <a:endParaRPr lang="ru-RU" sz="1100" dirty="0">
              <a:solidFill>
                <a:schemeClr val="tx1"/>
              </a:solidFill>
            </a:endParaRPr>
          </a:p>
        </p:txBody>
      </p:sp>
      <p:sp>
        <p:nvSpPr>
          <p:cNvPr id="14" name="Прямоугольник 13"/>
          <p:cNvSpPr/>
          <p:nvPr/>
        </p:nvSpPr>
        <p:spPr>
          <a:xfrm>
            <a:off x="6533756" y="4299366"/>
            <a:ext cx="252028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МЕДИЦИНСКИЕ</a:t>
            </a:r>
          </a:p>
          <a:p>
            <a:pPr algn="ctr"/>
            <a:r>
              <a:rPr lang="ru-RU" sz="1100" dirty="0" smtClean="0">
                <a:solidFill>
                  <a:schemeClr val="tx1"/>
                </a:solidFill>
              </a:rPr>
              <a:t>УСЛУГИ</a:t>
            </a:r>
            <a:endParaRPr lang="ru-RU" sz="1100" dirty="0">
              <a:solidFill>
                <a:schemeClr val="tx1"/>
              </a:solidFill>
            </a:endParaRPr>
          </a:p>
        </p:txBody>
      </p:sp>
      <p:sp>
        <p:nvSpPr>
          <p:cNvPr id="15" name="Прямоугольник 14"/>
          <p:cNvSpPr/>
          <p:nvPr/>
        </p:nvSpPr>
        <p:spPr>
          <a:xfrm>
            <a:off x="818716" y="4723434"/>
            <a:ext cx="2520280" cy="28803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РАЗРАБОТКА</a:t>
            </a:r>
            <a:endParaRPr lang="ru-RU" sz="1100" dirty="0">
              <a:solidFill>
                <a:schemeClr val="tx1"/>
              </a:solidFill>
            </a:endParaRPr>
          </a:p>
        </p:txBody>
      </p:sp>
      <p:sp>
        <p:nvSpPr>
          <p:cNvPr id="16" name="Прямоугольник 15"/>
          <p:cNvSpPr/>
          <p:nvPr/>
        </p:nvSpPr>
        <p:spPr>
          <a:xfrm>
            <a:off x="818716" y="5011466"/>
            <a:ext cx="2520280" cy="28803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ПРОИЗВОДСТВО</a:t>
            </a:r>
            <a:endParaRPr lang="ru-RU" sz="1100" dirty="0">
              <a:solidFill>
                <a:schemeClr val="tx1"/>
              </a:solidFill>
            </a:endParaRPr>
          </a:p>
        </p:txBody>
      </p:sp>
      <p:sp>
        <p:nvSpPr>
          <p:cNvPr id="17" name="Прямоугольник 16"/>
          <p:cNvSpPr/>
          <p:nvPr/>
        </p:nvSpPr>
        <p:spPr>
          <a:xfrm>
            <a:off x="818716" y="5299498"/>
            <a:ext cx="2520280" cy="28803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РЕАЛИЗАЦИЯ</a:t>
            </a:r>
            <a:endParaRPr lang="ru-RU" sz="1100" dirty="0">
              <a:solidFill>
                <a:schemeClr val="tx1"/>
              </a:solidFill>
            </a:endParaRPr>
          </a:p>
        </p:txBody>
      </p:sp>
      <p:sp>
        <p:nvSpPr>
          <p:cNvPr id="18" name="Прямоугольник 17"/>
          <p:cNvSpPr/>
          <p:nvPr/>
        </p:nvSpPr>
        <p:spPr>
          <a:xfrm>
            <a:off x="818716" y="5587530"/>
            <a:ext cx="2520280" cy="28803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СЕРВИСНОЕ ОБСЛУЖИВАНИЕ</a:t>
            </a:r>
            <a:endParaRPr lang="ru-RU" sz="1100" dirty="0">
              <a:solidFill>
                <a:schemeClr val="tx1"/>
              </a:solidFill>
            </a:endParaRPr>
          </a:p>
        </p:txBody>
      </p:sp>
      <p:sp>
        <p:nvSpPr>
          <p:cNvPr id="20" name="Прямоугольник 19"/>
          <p:cNvSpPr/>
          <p:nvPr/>
        </p:nvSpPr>
        <p:spPr>
          <a:xfrm>
            <a:off x="3667116" y="4714884"/>
            <a:ext cx="2520280" cy="28803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РАЗРАБОТКА</a:t>
            </a:r>
            <a:endParaRPr lang="ru-RU" sz="1100" dirty="0">
              <a:solidFill>
                <a:schemeClr val="tx1"/>
              </a:solidFill>
            </a:endParaRPr>
          </a:p>
        </p:txBody>
      </p:sp>
      <p:sp>
        <p:nvSpPr>
          <p:cNvPr id="21" name="Прямоугольник 20"/>
          <p:cNvSpPr/>
          <p:nvPr/>
        </p:nvSpPr>
        <p:spPr>
          <a:xfrm>
            <a:off x="3667116" y="5002916"/>
            <a:ext cx="2520280" cy="28803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ОБУЧЕНИЕ ВРАЧЕЙ</a:t>
            </a:r>
            <a:endParaRPr lang="ru-RU" sz="1100" dirty="0">
              <a:solidFill>
                <a:schemeClr val="tx1"/>
              </a:solidFill>
            </a:endParaRPr>
          </a:p>
        </p:txBody>
      </p:sp>
      <p:sp>
        <p:nvSpPr>
          <p:cNvPr id="22" name="Прямоугольник 21"/>
          <p:cNvSpPr/>
          <p:nvPr/>
        </p:nvSpPr>
        <p:spPr>
          <a:xfrm>
            <a:off x="6533756" y="4712034"/>
            <a:ext cx="2520280" cy="64807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1100" dirty="0" smtClean="0">
              <a:solidFill>
                <a:schemeClr val="tx1"/>
              </a:solidFill>
            </a:endParaRPr>
          </a:p>
          <a:p>
            <a:pPr algn="ctr"/>
            <a:r>
              <a:rPr lang="ru-RU" sz="1100" dirty="0" smtClean="0">
                <a:solidFill>
                  <a:schemeClr val="tx1"/>
                </a:solidFill>
              </a:rPr>
              <a:t>ВНЕДРЕНИЕ НОВЫХ МЕДИЦИНСКИХ ТЕХНОЛОГИЙ В ПРАКТИЧЕСКОЕ ЗДРАВООХРАНЕНИЕ</a:t>
            </a:r>
          </a:p>
          <a:p>
            <a:pPr algn="ctr"/>
            <a:endParaRPr lang="ru-RU" sz="1100" dirty="0">
              <a:solidFill>
                <a:schemeClr val="tx1"/>
              </a:solidFill>
            </a:endParaRPr>
          </a:p>
        </p:txBody>
      </p:sp>
      <p:cxnSp>
        <p:nvCxnSpPr>
          <p:cNvPr id="24" name="Прямая соединительная линия 23"/>
          <p:cNvCxnSpPr>
            <a:stCxn id="9" idx="1"/>
          </p:cNvCxnSpPr>
          <p:nvPr/>
        </p:nvCxnSpPr>
        <p:spPr>
          <a:xfrm rot="10800000">
            <a:off x="2024042" y="3286124"/>
            <a:ext cx="1643074" cy="2280"/>
          </a:xfrm>
          <a:prstGeom prst="line">
            <a:avLst/>
          </a:prstGeom>
          <a:ln>
            <a:solidFill>
              <a:srgbClr val="25512A"/>
            </a:solidFill>
          </a:ln>
        </p:spPr>
        <p:style>
          <a:lnRef idx="2">
            <a:schemeClr val="accent3"/>
          </a:lnRef>
          <a:fillRef idx="0">
            <a:schemeClr val="accent3"/>
          </a:fillRef>
          <a:effectRef idx="1">
            <a:schemeClr val="accent3"/>
          </a:effectRef>
          <a:fontRef idx="minor">
            <a:schemeClr val="tx1"/>
          </a:fontRef>
        </p:style>
      </p:cxnSp>
      <p:cxnSp>
        <p:nvCxnSpPr>
          <p:cNvPr id="28" name="Прямая соединительная линия 27"/>
          <p:cNvCxnSpPr>
            <a:endCxn id="9" idx="3"/>
          </p:cNvCxnSpPr>
          <p:nvPr/>
        </p:nvCxnSpPr>
        <p:spPr>
          <a:xfrm rot="10800000" flipV="1">
            <a:off x="6187396" y="3286124"/>
            <a:ext cx="1623124" cy="2280"/>
          </a:xfrm>
          <a:prstGeom prst="line">
            <a:avLst/>
          </a:prstGeom>
          <a:ln>
            <a:solidFill>
              <a:srgbClr val="25512A"/>
            </a:solidFill>
          </a:ln>
        </p:spPr>
        <p:style>
          <a:lnRef idx="2">
            <a:schemeClr val="accent3"/>
          </a:lnRef>
          <a:fillRef idx="0">
            <a:schemeClr val="accent3"/>
          </a:fillRef>
          <a:effectRef idx="1">
            <a:schemeClr val="accent3"/>
          </a:effectRef>
          <a:fontRef idx="minor">
            <a:schemeClr val="tx1"/>
          </a:fontRef>
        </p:style>
      </p:cxnSp>
      <p:cxnSp>
        <p:nvCxnSpPr>
          <p:cNvPr id="43" name="Прямая со стрелкой 42"/>
          <p:cNvCxnSpPr/>
          <p:nvPr/>
        </p:nvCxnSpPr>
        <p:spPr>
          <a:xfrm rot="5400000">
            <a:off x="1523976" y="3786190"/>
            <a:ext cx="1000132"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45" name="Прямая со стрелкой 44"/>
          <p:cNvCxnSpPr/>
          <p:nvPr/>
        </p:nvCxnSpPr>
        <p:spPr>
          <a:xfrm rot="5400000">
            <a:off x="7310454" y="3786190"/>
            <a:ext cx="1000132"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48" name="Прямая со стрелкой 47"/>
          <p:cNvCxnSpPr/>
          <p:nvPr/>
        </p:nvCxnSpPr>
        <p:spPr>
          <a:xfrm rot="5400000">
            <a:off x="4524372" y="3929066"/>
            <a:ext cx="714380"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11" name="TextBox 10"/>
          <p:cNvSpPr txBox="1"/>
          <p:nvPr/>
        </p:nvSpPr>
        <p:spPr>
          <a:xfrm>
            <a:off x="595282" y="1428736"/>
            <a:ext cx="681042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ПРЕИМУЩЕСТВА  ЛАЗЕРНЫХ  МЕТОДОВ  ЛЕЧЕНИЯ</a:t>
            </a:r>
            <a:endParaRPr lang="ru-RU" b="1" dirty="0">
              <a:latin typeface="Arial" pitchFamily="34" charset="0"/>
              <a:cs typeface="Arial" pitchFamily="34" charset="0"/>
            </a:endParaRPr>
          </a:p>
        </p:txBody>
      </p:sp>
      <p:cxnSp>
        <p:nvCxnSpPr>
          <p:cNvPr id="64" name="Прямая соединительная линия 63"/>
          <p:cNvCxnSpPr/>
          <p:nvPr/>
        </p:nvCxnSpPr>
        <p:spPr>
          <a:xfrm>
            <a:off x="1273943" y="2357430"/>
            <a:ext cx="7429552" cy="0"/>
          </a:xfrm>
          <a:prstGeom prst="line">
            <a:avLst/>
          </a:prstGeom>
          <a:ln>
            <a:solidFill>
              <a:srgbClr val="25512A"/>
            </a:solidFill>
          </a:ln>
        </p:spPr>
        <p:style>
          <a:lnRef idx="2">
            <a:schemeClr val="accent3"/>
          </a:lnRef>
          <a:fillRef idx="0">
            <a:schemeClr val="accent3"/>
          </a:fillRef>
          <a:effectRef idx="1">
            <a:schemeClr val="accent3"/>
          </a:effectRef>
          <a:fontRef idx="minor">
            <a:schemeClr val="tx1"/>
          </a:fontRef>
        </p:style>
      </p:cxnSp>
      <p:cxnSp>
        <p:nvCxnSpPr>
          <p:cNvPr id="62" name="Прямая со стрелкой 61"/>
          <p:cNvCxnSpPr/>
          <p:nvPr/>
        </p:nvCxnSpPr>
        <p:spPr>
          <a:xfrm rot="5400000">
            <a:off x="4704158" y="3856437"/>
            <a:ext cx="427834"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61" name="Прямая со стрелкой 60"/>
          <p:cNvCxnSpPr/>
          <p:nvPr/>
        </p:nvCxnSpPr>
        <p:spPr>
          <a:xfrm rot="5400000">
            <a:off x="8418934" y="4713693"/>
            <a:ext cx="427834"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60" name="Прямая со стрелкой 59"/>
          <p:cNvCxnSpPr/>
          <p:nvPr/>
        </p:nvCxnSpPr>
        <p:spPr>
          <a:xfrm rot="5400000">
            <a:off x="6561546" y="4713693"/>
            <a:ext cx="427834"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57" name="Прямая со стрелкой 56"/>
          <p:cNvCxnSpPr/>
          <p:nvPr/>
        </p:nvCxnSpPr>
        <p:spPr>
          <a:xfrm rot="5400000">
            <a:off x="3703232" y="4714487"/>
            <a:ext cx="427834"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55" name="Прямая со стрелкой 54"/>
          <p:cNvCxnSpPr/>
          <p:nvPr/>
        </p:nvCxnSpPr>
        <p:spPr>
          <a:xfrm rot="5400000">
            <a:off x="845712" y="4571611"/>
            <a:ext cx="713586"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12" name="Прямоугольник 11"/>
          <p:cNvSpPr/>
          <p:nvPr/>
        </p:nvSpPr>
        <p:spPr>
          <a:xfrm>
            <a:off x="2059761" y="2071678"/>
            <a:ext cx="5786478" cy="57606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ЛАЗЕРНОЕ  ВОЗДЕЙСТВИЕ</a:t>
            </a:r>
            <a:endParaRPr lang="ru-RU" sz="1100" dirty="0">
              <a:solidFill>
                <a:schemeClr val="tx1"/>
              </a:solidFill>
            </a:endParaRPr>
          </a:p>
        </p:txBody>
      </p:sp>
      <p:sp>
        <p:nvSpPr>
          <p:cNvPr id="13" name="Прямоугольник 12"/>
          <p:cNvSpPr/>
          <p:nvPr/>
        </p:nvSpPr>
        <p:spPr>
          <a:xfrm>
            <a:off x="345249" y="3000372"/>
            <a:ext cx="177683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БЕСКРОВНОСТЬ</a:t>
            </a:r>
            <a:endParaRPr lang="ru-RU" sz="1100" dirty="0">
              <a:solidFill>
                <a:schemeClr val="tx1"/>
              </a:solidFill>
            </a:endParaRPr>
          </a:p>
        </p:txBody>
      </p:sp>
      <p:sp>
        <p:nvSpPr>
          <p:cNvPr id="16" name="Прямоугольник 15"/>
          <p:cNvSpPr/>
          <p:nvPr/>
        </p:nvSpPr>
        <p:spPr>
          <a:xfrm>
            <a:off x="5917413" y="3429000"/>
            <a:ext cx="1776830" cy="28575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ТОЧНОЕ  ДОЗИРОВАНИЕ</a:t>
            </a:r>
            <a:endParaRPr lang="ru-RU" sz="1100" dirty="0">
              <a:solidFill>
                <a:schemeClr val="tx1"/>
              </a:solidFill>
            </a:endParaRPr>
          </a:p>
        </p:txBody>
      </p:sp>
      <p:sp>
        <p:nvSpPr>
          <p:cNvPr id="17" name="Прямоугольник 16"/>
          <p:cNvSpPr/>
          <p:nvPr/>
        </p:nvSpPr>
        <p:spPr>
          <a:xfrm>
            <a:off x="345249" y="3929066"/>
            <a:ext cx="1776830" cy="571504"/>
          </a:xfrm>
          <a:prstGeom prst="rect">
            <a:avLst/>
          </a:prstGeom>
          <a:solidFill>
            <a:schemeClr val="bg2">
              <a:lumMod val="9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100" dirty="0" smtClean="0">
                <a:solidFill>
                  <a:schemeClr val="tx1"/>
                </a:solidFill>
              </a:rPr>
              <a:t>УМЕНЬШЕНИЕ</a:t>
            </a:r>
          </a:p>
          <a:p>
            <a:pPr algn="ctr"/>
            <a:r>
              <a:rPr lang="ru-RU" sz="1100" dirty="0" smtClean="0">
                <a:solidFill>
                  <a:schemeClr val="tx1"/>
                </a:solidFill>
              </a:rPr>
              <a:t>ПОСЛЕОПЕРАЦИОННЫХ БОЛЕЙ И ОТЕКОВ</a:t>
            </a:r>
            <a:endParaRPr lang="ru-RU" sz="1100" dirty="0">
              <a:solidFill>
                <a:schemeClr val="tx1"/>
              </a:solidFill>
            </a:endParaRPr>
          </a:p>
        </p:txBody>
      </p:sp>
      <p:cxnSp>
        <p:nvCxnSpPr>
          <p:cNvPr id="24" name="Прямая соединительная линия 23"/>
          <p:cNvCxnSpPr>
            <a:stCxn id="12" idx="1"/>
          </p:cNvCxnSpPr>
          <p:nvPr/>
        </p:nvCxnSpPr>
        <p:spPr>
          <a:xfrm rot="10800000">
            <a:off x="2059761" y="2357430"/>
            <a:ext cx="0" cy="2280"/>
          </a:xfrm>
          <a:prstGeom prst="line">
            <a:avLst/>
          </a:prstGeom>
          <a:ln>
            <a:solidFill>
              <a:srgbClr val="25512A"/>
            </a:solidFill>
          </a:ln>
        </p:spPr>
        <p:style>
          <a:lnRef idx="2">
            <a:schemeClr val="accent3"/>
          </a:lnRef>
          <a:fillRef idx="0">
            <a:schemeClr val="accent3"/>
          </a:fillRef>
          <a:effectRef idx="1">
            <a:schemeClr val="accent3"/>
          </a:effectRef>
          <a:fontRef idx="minor">
            <a:schemeClr val="tx1"/>
          </a:fontRef>
        </p:style>
      </p:cxnSp>
      <p:cxnSp>
        <p:nvCxnSpPr>
          <p:cNvPr id="25" name="Прямая соединительная линия 24"/>
          <p:cNvCxnSpPr>
            <a:endCxn id="12" idx="3"/>
          </p:cNvCxnSpPr>
          <p:nvPr/>
        </p:nvCxnSpPr>
        <p:spPr>
          <a:xfrm rot="5400000" flipH="1" flipV="1">
            <a:off x="7845135" y="2360814"/>
            <a:ext cx="2208" cy="0"/>
          </a:xfrm>
          <a:prstGeom prst="line">
            <a:avLst/>
          </a:prstGeom>
          <a:ln>
            <a:solidFill>
              <a:srgbClr val="25512A"/>
            </a:solidFill>
          </a:ln>
        </p:spPr>
        <p:style>
          <a:lnRef idx="2">
            <a:schemeClr val="accent3"/>
          </a:lnRef>
          <a:fillRef idx="0">
            <a:schemeClr val="accent3"/>
          </a:fillRef>
          <a:effectRef idx="1">
            <a:schemeClr val="accent3"/>
          </a:effectRef>
          <a:fontRef idx="minor">
            <a:schemeClr val="tx1"/>
          </a:fontRef>
        </p:style>
      </p:cxnSp>
      <p:cxnSp>
        <p:nvCxnSpPr>
          <p:cNvPr id="26" name="Прямая со стрелкой 25"/>
          <p:cNvCxnSpPr/>
          <p:nvPr/>
        </p:nvCxnSpPr>
        <p:spPr>
          <a:xfrm rot="5400000">
            <a:off x="953266" y="2678107"/>
            <a:ext cx="642148"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27" name="Прямая со стрелкой 26"/>
          <p:cNvCxnSpPr/>
          <p:nvPr/>
        </p:nvCxnSpPr>
        <p:spPr>
          <a:xfrm rot="5400000">
            <a:off x="8382818" y="2678107"/>
            <a:ext cx="642148"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28" name="Прямая со стрелкой 27"/>
          <p:cNvCxnSpPr/>
          <p:nvPr/>
        </p:nvCxnSpPr>
        <p:spPr>
          <a:xfrm rot="5400000">
            <a:off x="2953530" y="2820983"/>
            <a:ext cx="356396"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31" name="Прямоугольник 30"/>
          <p:cNvSpPr/>
          <p:nvPr/>
        </p:nvSpPr>
        <p:spPr>
          <a:xfrm>
            <a:off x="2202637" y="3000372"/>
            <a:ext cx="177683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БЕСКОНТАКТНОСТЬ</a:t>
            </a:r>
            <a:endParaRPr lang="ru-RU" sz="1100" dirty="0">
              <a:solidFill>
                <a:schemeClr val="tx1"/>
              </a:solidFill>
            </a:endParaRPr>
          </a:p>
        </p:txBody>
      </p:sp>
      <p:sp>
        <p:nvSpPr>
          <p:cNvPr id="32" name="Прямоугольник 31"/>
          <p:cNvSpPr/>
          <p:nvPr/>
        </p:nvSpPr>
        <p:spPr>
          <a:xfrm>
            <a:off x="7774801" y="3000372"/>
            <a:ext cx="177683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ТОЧНОСТЬ</a:t>
            </a:r>
            <a:endParaRPr lang="ru-RU" sz="1100" dirty="0">
              <a:solidFill>
                <a:schemeClr val="tx1"/>
              </a:solidFill>
            </a:endParaRPr>
          </a:p>
        </p:txBody>
      </p:sp>
      <p:sp>
        <p:nvSpPr>
          <p:cNvPr id="33" name="Прямоугольник 32"/>
          <p:cNvSpPr/>
          <p:nvPr/>
        </p:nvSpPr>
        <p:spPr>
          <a:xfrm>
            <a:off x="5917413" y="3000372"/>
            <a:ext cx="177683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КОНТРОЛИРУЕМОСТЬ</a:t>
            </a:r>
            <a:endParaRPr lang="ru-RU" sz="1100" dirty="0">
              <a:solidFill>
                <a:schemeClr val="tx1"/>
              </a:solidFill>
            </a:endParaRPr>
          </a:p>
        </p:txBody>
      </p:sp>
      <p:sp>
        <p:nvSpPr>
          <p:cNvPr id="35" name="Прямоугольник 34"/>
          <p:cNvSpPr/>
          <p:nvPr/>
        </p:nvSpPr>
        <p:spPr>
          <a:xfrm>
            <a:off x="5917413" y="3714752"/>
            <a:ext cx="1776830" cy="35719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ПРЕДСКАЗУЕМОСТЬ РЕЗУЛЬТАТА</a:t>
            </a:r>
            <a:endParaRPr lang="ru-RU" sz="1100" dirty="0">
              <a:solidFill>
                <a:schemeClr val="tx1"/>
              </a:solidFill>
            </a:endParaRPr>
          </a:p>
        </p:txBody>
      </p:sp>
      <p:sp>
        <p:nvSpPr>
          <p:cNvPr id="36" name="Прямоугольник 35"/>
          <p:cNvSpPr/>
          <p:nvPr/>
        </p:nvSpPr>
        <p:spPr>
          <a:xfrm>
            <a:off x="2202637" y="4071942"/>
            <a:ext cx="3643338"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СТЕРИЛЬНОСТЬ</a:t>
            </a:r>
            <a:endParaRPr lang="ru-RU" sz="1100" dirty="0">
              <a:solidFill>
                <a:schemeClr val="tx1"/>
              </a:solidFill>
            </a:endParaRPr>
          </a:p>
        </p:txBody>
      </p:sp>
      <p:sp>
        <p:nvSpPr>
          <p:cNvPr id="37" name="Прямоугольник 36"/>
          <p:cNvSpPr/>
          <p:nvPr/>
        </p:nvSpPr>
        <p:spPr>
          <a:xfrm>
            <a:off x="7774801" y="3429000"/>
            <a:ext cx="1776830" cy="64294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ОСТРОЕ </a:t>
            </a:r>
          </a:p>
          <a:p>
            <a:pPr algn="ctr"/>
            <a:r>
              <a:rPr lang="ru-RU" sz="1100" dirty="0" smtClean="0">
                <a:solidFill>
                  <a:schemeClr val="tx1"/>
                </a:solidFill>
              </a:rPr>
              <a:t>ПЯТНО ВОЗДЕЙСТВИЯ 150-200 МКМ</a:t>
            </a:r>
            <a:endParaRPr lang="ru-RU" sz="1100" dirty="0">
              <a:solidFill>
                <a:schemeClr val="tx1"/>
              </a:solidFill>
            </a:endParaRPr>
          </a:p>
        </p:txBody>
      </p:sp>
      <p:sp>
        <p:nvSpPr>
          <p:cNvPr id="38" name="Прямоугольник 37"/>
          <p:cNvSpPr/>
          <p:nvPr/>
        </p:nvSpPr>
        <p:spPr>
          <a:xfrm>
            <a:off x="7774801" y="4071942"/>
            <a:ext cx="1776830"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РАБОТА ПОД УВЕЛИЧЕНИЕМ МИКРОСКОПА</a:t>
            </a:r>
            <a:endParaRPr lang="ru-RU" sz="1100" dirty="0">
              <a:solidFill>
                <a:schemeClr val="tx1"/>
              </a:solidFill>
            </a:endParaRPr>
          </a:p>
        </p:txBody>
      </p:sp>
      <p:cxnSp>
        <p:nvCxnSpPr>
          <p:cNvPr id="39" name="Прямая со стрелкой 38"/>
          <p:cNvCxnSpPr/>
          <p:nvPr/>
        </p:nvCxnSpPr>
        <p:spPr>
          <a:xfrm rot="5400000">
            <a:off x="4739480" y="2820983"/>
            <a:ext cx="356396"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40" name="Прямоугольник 39"/>
          <p:cNvSpPr/>
          <p:nvPr/>
        </p:nvSpPr>
        <p:spPr>
          <a:xfrm>
            <a:off x="345249" y="3429000"/>
            <a:ext cx="1776830" cy="500066"/>
          </a:xfrm>
          <a:prstGeom prst="rect">
            <a:avLst/>
          </a:prstGeom>
          <a:solidFill>
            <a:schemeClr val="bg2">
              <a:lumMod val="9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100" dirty="0" smtClean="0">
                <a:solidFill>
                  <a:schemeClr val="tx1"/>
                </a:solidFill>
              </a:rPr>
              <a:t>СНИЖЕНИЕ КРОВОПОТЕРИ</a:t>
            </a:r>
            <a:endParaRPr lang="ru-RU" sz="1100" dirty="0">
              <a:solidFill>
                <a:schemeClr val="tx1"/>
              </a:solidFill>
            </a:endParaRPr>
          </a:p>
        </p:txBody>
      </p:sp>
      <p:sp>
        <p:nvSpPr>
          <p:cNvPr id="41" name="Прямоугольник 40"/>
          <p:cNvSpPr/>
          <p:nvPr/>
        </p:nvSpPr>
        <p:spPr>
          <a:xfrm>
            <a:off x="5917413" y="4071942"/>
            <a:ext cx="1776830"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МИНИМАЛЬНОЕ ПОВРЕЖДЕНИЕ ПОДЛЕЖАЩИХ ТКАНЕЙ</a:t>
            </a:r>
            <a:endParaRPr lang="ru-RU" sz="1100" dirty="0">
              <a:solidFill>
                <a:schemeClr val="tx1"/>
              </a:solidFill>
            </a:endParaRPr>
          </a:p>
        </p:txBody>
      </p:sp>
      <p:sp>
        <p:nvSpPr>
          <p:cNvPr id="42" name="Прямоугольник 41"/>
          <p:cNvSpPr/>
          <p:nvPr/>
        </p:nvSpPr>
        <p:spPr>
          <a:xfrm>
            <a:off x="4060025" y="3000372"/>
            <a:ext cx="1776830" cy="43204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ВЫСОКАЯ ТЕМПЕРАТУРА ВОЗДЕЙСТВИЯ</a:t>
            </a:r>
            <a:endParaRPr lang="ru-RU" sz="1100" dirty="0">
              <a:solidFill>
                <a:schemeClr val="tx1"/>
              </a:solidFill>
            </a:endParaRPr>
          </a:p>
        </p:txBody>
      </p:sp>
      <p:sp>
        <p:nvSpPr>
          <p:cNvPr id="43" name="Прямоугольник 42"/>
          <p:cNvSpPr/>
          <p:nvPr/>
        </p:nvSpPr>
        <p:spPr>
          <a:xfrm>
            <a:off x="4060025" y="3429000"/>
            <a:ext cx="1776830" cy="28575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ТЕРМИЧЕСКАЯ САНАЦИЯ</a:t>
            </a:r>
            <a:endParaRPr lang="ru-RU" sz="1100" dirty="0">
              <a:solidFill>
                <a:schemeClr val="tx1"/>
              </a:solidFill>
            </a:endParaRPr>
          </a:p>
        </p:txBody>
      </p:sp>
      <p:sp>
        <p:nvSpPr>
          <p:cNvPr id="44" name="Прямоугольник 43"/>
          <p:cNvSpPr/>
          <p:nvPr/>
        </p:nvSpPr>
        <p:spPr>
          <a:xfrm>
            <a:off x="5917413" y="4929198"/>
            <a:ext cx="3643338" cy="428628"/>
          </a:xfrm>
          <a:prstGeom prst="rect">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МАЛОИНВАЗИВНОСТЬ</a:t>
            </a:r>
            <a:endParaRPr lang="ru-RU" sz="1100" dirty="0">
              <a:solidFill>
                <a:schemeClr val="tx1"/>
              </a:solidFill>
            </a:endParaRPr>
          </a:p>
        </p:txBody>
      </p:sp>
      <p:sp>
        <p:nvSpPr>
          <p:cNvPr id="45" name="Прямоугольник 44"/>
          <p:cNvSpPr/>
          <p:nvPr/>
        </p:nvSpPr>
        <p:spPr>
          <a:xfrm>
            <a:off x="345249" y="4929198"/>
            <a:ext cx="5500726" cy="428628"/>
          </a:xfrm>
          <a:prstGeom prst="rect">
            <a:avLst/>
          </a:prstGeom>
          <a:solidFill>
            <a:schemeClr val="accent5">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СОКРАЩЕНИЕ ОСЛОЖНЕНИЙ И РЕЦИДИВОВ</a:t>
            </a:r>
          </a:p>
          <a:p>
            <a:pPr algn="ctr"/>
            <a:r>
              <a:rPr lang="ru-RU" sz="1100" dirty="0" smtClean="0">
                <a:solidFill>
                  <a:schemeClr val="tx1"/>
                </a:solidFill>
              </a:rPr>
              <a:t>СНИЖЕНИЕ СРОКОВ РЕАБИЛИТАЦИИ</a:t>
            </a:r>
            <a:endParaRPr lang="ru-RU" sz="1100" dirty="0">
              <a:solidFill>
                <a:schemeClr val="tx1"/>
              </a:solidFill>
            </a:endParaRPr>
          </a:p>
        </p:txBody>
      </p:sp>
      <p:cxnSp>
        <p:nvCxnSpPr>
          <p:cNvPr id="54" name="Прямая со стрелкой 53"/>
          <p:cNvCxnSpPr/>
          <p:nvPr/>
        </p:nvCxnSpPr>
        <p:spPr>
          <a:xfrm rot="5400000">
            <a:off x="6596868" y="2820983"/>
            <a:ext cx="356396"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65" name="Прямоугольник 64"/>
          <p:cNvSpPr/>
          <p:nvPr/>
        </p:nvSpPr>
        <p:spPr>
          <a:xfrm>
            <a:off x="2345513" y="5786454"/>
            <a:ext cx="5786478" cy="576064"/>
          </a:xfrm>
          <a:prstGeom prst="rect">
            <a:avLst/>
          </a:prstGeom>
          <a:solidFill>
            <a:srgbClr val="FFCC66"/>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ЭФФЕКТИВНОСТЬ ЛЕЧЕНИЯ</a:t>
            </a:r>
            <a:endParaRPr lang="ru-RU" sz="1100" dirty="0">
              <a:solidFill>
                <a:schemeClr val="tx1"/>
              </a:solidFill>
            </a:endParaRPr>
          </a:p>
        </p:txBody>
      </p:sp>
      <p:cxnSp>
        <p:nvCxnSpPr>
          <p:cNvPr id="66" name="Прямая со стрелкой 65"/>
          <p:cNvCxnSpPr/>
          <p:nvPr/>
        </p:nvCxnSpPr>
        <p:spPr>
          <a:xfrm rot="5400000">
            <a:off x="2739613" y="5570949"/>
            <a:ext cx="427834"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67" name="Прямая со стрелкой 66"/>
          <p:cNvCxnSpPr/>
          <p:nvPr/>
        </p:nvCxnSpPr>
        <p:spPr>
          <a:xfrm rot="5400000">
            <a:off x="7418802" y="5570949"/>
            <a:ext cx="427834"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cxnSp>
        <p:nvCxnSpPr>
          <p:cNvPr id="69" name="Прямая со стрелкой 68"/>
          <p:cNvCxnSpPr>
            <a:stCxn id="31" idx="2"/>
          </p:cNvCxnSpPr>
          <p:nvPr/>
        </p:nvCxnSpPr>
        <p:spPr>
          <a:xfrm rot="16200000" flipH="1">
            <a:off x="2773968" y="3749504"/>
            <a:ext cx="638728" cy="4560"/>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10" name="TextBox 9"/>
          <p:cNvSpPr txBox="1"/>
          <p:nvPr/>
        </p:nvSpPr>
        <p:spPr>
          <a:xfrm>
            <a:off x="595282" y="1785926"/>
            <a:ext cx="9001188" cy="4632037"/>
          </a:xfrm>
          <a:prstGeom prst="rect">
            <a:avLst/>
          </a:prstGeom>
          <a:noFill/>
        </p:spPr>
        <p:txBody>
          <a:bodyPr wrap="square" rtlCol="0">
            <a:spAutoFit/>
          </a:bodyPr>
          <a:lstStyle/>
          <a:p>
            <a:pPr algn="just">
              <a:spcAft>
                <a:spcPts val="600"/>
              </a:spcAft>
            </a:pPr>
            <a:r>
              <a:rPr lang="ru-RU" sz="1100" dirty="0" smtClean="0">
                <a:latin typeface="Arial" pitchFamily="34" charset="0"/>
                <a:cs typeface="Arial" pitchFamily="34" charset="0"/>
              </a:rPr>
              <a:t>Фирма «Русский инженерный клуб» создана в 1993 г. как эксклюзивный дистрибьютор ОАО «Конструкторское бюро приборостроения» г. Тула по реализации лазерных хирургических аппаратов серии «Ланцет». Введение института посредничества, когда крупное предприятие-изготовитель передает свою продукцию на реализацию фирме-дистрибьютору, обеспечивающей сбыт и сервисное обслуживание, явилось оптимальным взаимовыгодным вариантом сотрудничества крупного и малого бизнеса.</a:t>
            </a:r>
          </a:p>
          <a:p>
            <a:pPr algn="just">
              <a:spcAft>
                <a:spcPts val="600"/>
              </a:spcAft>
            </a:pPr>
            <a:r>
              <a:rPr lang="ru-RU" sz="1100" dirty="0" smtClean="0">
                <a:latin typeface="Arial" pitchFamily="34" charset="0"/>
                <a:cs typeface="Arial" pitchFamily="34" charset="0"/>
              </a:rPr>
              <a:t>По мере развития, интересы предприятия продвинулись в область создания новых образцов лазерной медицинской техники и внедрения новых лазерных медицинских технологий в практическое здравоохранение РФ. Успешно работать в этом направлении помогают тесные связи с ФГБУ «Государственный научный центр лазерной медицины ФМБА» (г. Москва), ФГБУН «Институт проблем лазерных и информационных технологий РАН» (г. Троицк) и финансовая поддержка Фонда содействия развитию малых форм предприятий в научно-технической сфере. </a:t>
            </a:r>
          </a:p>
          <a:p>
            <a:pPr algn="just">
              <a:spcAft>
                <a:spcPts val="600"/>
              </a:spcAft>
            </a:pPr>
            <a:r>
              <a:rPr lang="ru-RU" sz="1100" dirty="0" smtClean="0">
                <a:latin typeface="Arial" pitchFamily="34" charset="0"/>
                <a:cs typeface="Arial" pitchFamily="34" charset="0"/>
              </a:rPr>
              <a:t>На предприятии на постоянной основе проводятся </a:t>
            </a:r>
            <a:r>
              <a:rPr lang="ru-RU" sz="1100" dirty="0" err="1" smtClean="0">
                <a:latin typeface="Arial" pitchFamily="34" charset="0"/>
                <a:cs typeface="Arial" pitchFamily="34" charset="0"/>
              </a:rPr>
              <a:t>НИОКРовские</a:t>
            </a:r>
            <a:r>
              <a:rPr lang="ru-RU" sz="1100" dirty="0" smtClean="0">
                <a:latin typeface="Arial" pitchFamily="34" charset="0"/>
                <a:cs typeface="Arial" pitchFamily="34" charset="0"/>
              </a:rPr>
              <a:t> работы, для участия в которых привлекаются инженеры с новыми научно-техническими идеями для их воплощения в коммерчески привлекательные продукты (в результате подобных работ уже производятся и реализуются линейка лазерных хирургических аппаратов на диодных лазерах «</a:t>
            </a:r>
            <a:r>
              <a:rPr lang="ru-RU" sz="1100" dirty="0" err="1" smtClean="0">
                <a:latin typeface="Arial" pitchFamily="34" charset="0"/>
                <a:cs typeface="Arial" pitchFamily="34" charset="0"/>
              </a:rPr>
              <a:t>Лазермед</a:t>
            </a:r>
            <a:r>
              <a:rPr lang="ru-RU" sz="1100" dirty="0" smtClean="0">
                <a:latin typeface="Arial" pitchFamily="34" charset="0"/>
                <a:cs typeface="Arial" pitchFamily="34" charset="0"/>
              </a:rPr>
              <a:t>» и линейка компактных многофункциональных медицинских аппаратов на СО2 лазере «</a:t>
            </a:r>
            <a:r>
              <a:rPr lang="ru-RU" sz="1100" dirty="0" err="1" smtClean="0">
                <a:latin typeface="Arial" pitchFamily="34" charset="0"/>
                <a:cs typeface="Arial" pitchFamily="34" charset="0"/>
              </a:rPr>
              <a:t>Л`Мед</a:t>
            </a:r>
            <a:r>
              <a:rPr lang="ru-RU" sz="1100" dirty="0" smtClean="0">
                <a:latin typeface="Arial" pitchFamily="34" charset="0"/>
                <a:cs typeface="Arial" pitchFamily="34" charset="0"/>
              </a:rPr>
              <a:t>»).</a:t>
            </a:r>
          </a:p>
          <a:p>
            <a:pPr algn="just">
              <a:spcAft>
                <a:spcPts val="600"/>
              </a:spcAft>
            </a:pPr>
            <a:r>
              <a:rPr lang="ru-RU" sz="1100" dirty="0" smtClean="0">
                <a:latin typeface="Arial" pitchFamily="34" charset="0"/>
                <a:cs typeface="Arial" pitchFamily="34" charset="0"/>
              </a:rPr>
              <a:t>В настоящее время фирма «Русский инженерный клуб» является одним из лидеров российского рынка лазерной медицинской техники. Основными факторами, определяющими эффективность деятельности предприятия на рынке, являются значительная доля высокотехнологичного продукта, широкий спектр дополнительного оборудования, наличие собственной сервисной службы, создание широкой дилерской сети, тесное сотрудничество с научно-образовательными институтами.</a:t>
            </a:r>
          </a:p>
          <a:p>
            <a:pPr algn="just">
              <a:spcAft>
                <a:spcPts val="600"/>
              </a:spcAft>
            </a:pPr>
            <a:r>
              <a:rPr lang="ru-RU" sz="1100" dirty="0" smtClean="0">
                <a:latin typeface="Arial" pitchFamily="34" charset="0"/>
                <a:cs typeface="Arial" pitchFamily="34" charset="0"/>
              </a:rPr>
              <a:t>Предприятие является участником кластера лазерной медицины Тульской области, сформированного с целью социально-экономического развития региона путем комплектования медицинских учреждений современной медицинской техникой и привлечения новейших лазерных медицинских технологий для повышения качества оказания медицинских услуг населению.</a:t>
            </a:r>
          </a:p>
          <a:p>
            <a:pPr algn="just">
              <a:spcAft>
                <a:spcPts val="600"/>
              </a:spcAft>
            </a:pPr>
            <a:r>
              <a:rPr lang="ru-RU" sz="1100" dirty="0" smtClean="0">
                <a:latin typeface="Arial" pitchFamily="34" charset="0"/>
                <a:cs typeface="Arial" pitchFamily="34" charset="0"/>
              </a:rPr>
              <a:t>ООО «Русский инженерный клуб» является участником Технологической платформы «Инновационные лазерные, оптические и оптоэлектронные технологии - </a:t>
            </a:r>
            <a:r>
              <a:rPr lang="ru-RU" sz="1100" dirty="0" err="1" smtClean="0">
                <a:latin typeface="Arial" pitchFamily="34" charset="0"/>
                <a:cs typeface="Arial" pitchFamily="34" charset="0"/>
              </a:rPr>
              <a:t>Фотоника</a:t>
            </a:r>
            <a:r>
              <a:rPr lang="ru-RU" sz="1100" dirty="0" smtClean="0">
                <a:latin typeface="Arial" pitchFamily="34" charset="0"/>
                <a:cs typeface="Arial" pitchFamily="34" charset="0"/>
              </a:rPr>
              <a:t>», под эгидой которой осуществляется взаимодействие представителей медико-биологических и физико-технических структур для проведения широкого круга совместных перспективных фундаментальных и прикладных разработок в области лазерной медицины.</a:t>
            </a:r>
            <a:endParaRPr lang="ru-RU" sz="1100" dirty="0">
              <a:latin typeface="Arial" pitchFamily="34" charset="0"/>
              <a:cs typeface="Arial" pitchFamily="34" charset="0"/>
            </a:endParaRPr>
          </a:p>
        </p:txBody>
      </p:sp>
      <p:sp>
        <p:nvSpPr>
          <p:cNvPr id="11" name="TextBox 10"/>
          <p:cNvSpPr txBox="1"/>
          <p:nvPr/>
        </p:nvSpPr>
        <p:spPr>
          <a:xfrm>
            <a:off x="595282" y="1428736"/>
            <a:ext cx="681042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ИНФОРМАЦИЯ О ФИРМЕ</a:t>
            </a:r>
            <a:endParaRPr lang="ru-RU"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39" name="TextBox 38"/>
          <p:cNvSpPr txBox="1"/>
          <p:nvPr/>
        </p:nvSpPr>
        <p:spPr>
          <a:xfrm>
            <a:off x="595282" y="1500174"/>
            <a:ext cx="681042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ОСНОВНЫЕ НАПРАВЛЕНИЯ РАБОТЫ ФИРМЫ</a:t>
            </a:r>
            <a:endParaRPr lang="ru-RU" b="1" dirty="0">
              <a:latin typeface="Arial" pitchFamily="34" charset="0"/>
              <a:cs typeface="Arial" pitchFamily="34" charset="0"/>
            </a:endParaRPr>
          </a:p>
        </p:txBody>
      </p:sp>
      <p:grpSp>
        <p:nvGrpSpPr>
          <p:cNvPr id="41" name="Группа 40"/>
          <p:cNvGrpSpPr/>
          <p:nvPr/>
        </p:nvGrpSpPr>
        <p:grpSpPr>
          <a:xfrm>
            <a:off x="773877" y="2214554"/>
            <a:ext cx="8358246" cy="4143404"/>
            <a:chOff x="452406" y="2214554"/>
            <a:chExt cx="8358246" cy="4143404"/>
          </a:xfrm>
        </p:grpSpPr>
        <p:sp>
          <p:nvSpPr>
            <p:cNvPr id="50" name="Полилиния 49"/>
            <p:cNvSpPr/>
            <p:nvPr/>
          </p:nvSpPr>
          <p:spPr>
            <a:xfrm>
              <a:off x="6453198" y="5072074"/>
              <a:ext cx="1285884" cy="614364"/>
            </a:xfrm>
            <a:custGeom>
              <a:avLst/>
              <a:gdLst>
                <a:gd name="connsiteX0" fmla="*/ 1107281 w 1107281"/>
                <a:gd name="connsiteY0" fmla="*/ 0 h 471488"/>
                <a:gd name="connsiteX1" fmla="*/ 988218 w 1107281"/>
                <a:gd name="connsiteY1" fmla="*/ 71438 h 471488"/>
                <a:gd name="connsiteX2" fmla="*/ 897731 w 1107281"/>
                <a:gd name="connsiteY2" fmla="*/ 123825 h 471488"/>
                <a:gd name="connsiteX3" fmla="*/ 785812 w 1107281"/>
                <a:gd name="connsiteY3" fmla="*/ 178594 h 471488"/>
                <a:gd name="connsiteX4" fmla="*/ 626268 w 1107281"/>
                <a:gd name="connsiteY4" fmla="*/ 250031 h 471488"/>
                <a:gd name="connsiteX5" fmla="*/ 464343 w 1107281"/>
                <a:gd name="connsiteY5" fmla="*/ 316706 h 471488"/>
                <a:gd name="connsiteX6" fmla="*/ 150018 w 1107281"/>
                <a:gd name="connsiteY6" fmla="*/ 423863 h 471488"/>
                <a:gd name="connsiteX7" fmla="*/ 0 w 1107281"/>
                <a:gd name="connsiteY7" fmla="*/ 471488 h 4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7281" h="471488">
                  <a:moveTo>
                    <a:pt x="1107281" y="0"/>
                  </a:moveTo>
                  <a:lnTo>
                    <a:pt x="988218" y="71438"/>
                  </a:lnTo>
                  <a:cubicBezTo>
                    <a:pt x="953293" y="92076"/>
                    <a:pt x="931465" y="105966"/>
                    <a:pt x="897731" y="123825"/>
                  </a:cubicBezTo>
                  <a:cubicBezTo>
                    <a:pt x="863997" y="141684"/>
                    <a:pt x="831056" y="157560"/>
                    <a:pt x="785812" y="178594"/>
                  </a:cubicBezTo>
                  <a:cubicBezTo>
                    <a:pt x="740568" y="199628"/>
                    <a:pt x="679846" y="227012"/>
                    <a:pt x="626268" y="250031"/>
                  </a:cubicBezTo>
                  <a:cubicBezTo>
                    <a:pt x="572690" y="273050"/>
                    <a:pt x="543718" y="287734"/>
                    <a:pt x="464343" y="316706"/>
                  </a:cubicBezTo>
                  <a:cubicBezTo>
                    <a:pt x="384968" y="345678"/>
                    <a:pt x="227408" y="398066"/>
                    <a:pt x="150018" y="423863"/>
                  </a:cubicBezTo>
                  <a:cubicBezTo>
                    <a:pt x="72628" y="449660"/>
                    <a:pt x="36314" y="460574"/>
                    <a:pt x="0" y="471488"/>
                  </a:cubicBezTo>
                </a:path>
              </a:pathLst>
            </a:custGeom>
            <a:ln>
              <a:solidFill>
                <a:srgbClr val="25512A"/>
              </a:solidFill>
              <a:tailEnd type="stealth"/>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sp>
          <p:nvSpPr>
            <p:cNvPr id="46" name="Полилиния 45"/>
            <p:cNvSpPr/>
            <p:nvPr/>
          </p:nvSpPr>
          <p:spPr>
            <a:xfrm>
              <a:off x="3950489" y="5897165"/>
              <a:ext cx="931069" cy="32148"/>
            </a:xfrm>
            <a:custGeom>
              <a:avLst/>
              <a:gdLst>
                <a:gd name="connsiteX0" fmla="*/ 931069 w 931069"/>
                <a:gd name="connsiteY0" fmla="*/ 27385 h 32148"/>
                <a:gd name="connsiteX1" fmla="*/ 816769 w 931069"/>
                <a:gd name="connsiteY1" fmla="*/ 29766 h 32148"/>
                <a:gd name="connsiteX2" fmla="*/ 700088 w 931069"/>
                <a:gd name="connsiteY2" fmla="*/ 32148 h 32148"/>
                <a:gd name="connsiteX3" fmla="*/ 581025 w 931069"/>
                <a:gd name="connsiteY3" fmla="*/ 29766 h 32148"/>
                <a:gd name="connsiteX4" fmla="*/ 476250 w 931069"/>
                <a:gd name="connsiteY4" fmla="*/ 27385 h 32148"/>
                <a:gd name="connsiteX5" fmla="*/ 409575 w 931069"/>
                <a:gd name="connsiteY5" fmla="*/ 25004 h 32148"/>
                <a:gd name="connsiteX6" fmla="*/ 319088 w 931069"/>
                <a:gd name="connsiteY6" fmla="*/ 20241 h 32148"/>
                <a:gd name="connsiteX7" fmla="*/ 228600 w 931069"/>
                <a:gd name="connsiteY7" fmla="*/ 15479 h 32148"/>
                <a:gd name="connsiteX8" fmla="*/ 109538 w 931069"/>
                <a:gd name="connsiteY8" fmla="*/ 8335 h 32148"/>
                <a:gd name="connsiteX9" fmla="*/ 28575 w 931069"/>
                <a:gd name="connsiteY9" fmla="*/ 1191 h 32148"/>
                <a:gd name="connsiteX10" fmla="*/ 0 w 931069"/>
                <a:gd name="connsiteY10" fmla="*/ 1191 h 3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069" h="32148">
                  <a:moveTo>
                    <a:pt x="931069" y="27385"/>
                  </a:moveTo>
                  <a:lnTo>
                    <a:pt x="816769" y="29766"/>
                  </a:lnTo>
                  <a:cubicBezTo>
                    <a:pt x="778272" y="30560"/>
                    <a:pt x="739379" y="32148"/>
                    <a:pt x="700088" y="32148"/>
                  </a:cubicBezTo>
                  <a:cubicBezTo>
                    <a:pt x="660797" y="32148"/>
                    <a:pt x="581025" y="29766"/>
                    <a:pt x="581025" y="29766"/>
                  </a:cubicBezTo>
                  <a:lnTo>
                    <a:pt x="476250" y="27385"/>
                  </a:lnTo>
                  <a:lnTo>
                    <a:pt x="409575" y="25004"/>
                  </a:lnTo>
                  <a:lnTo>
                    <a:pt x="319088" y="20241"/>
                  </a:lnTo>
                  <a:lnTo>
                    <a:pt x="228600" y="15479"/>
                  </a:lnTo>
                  <a:lnTo>
                    <a:pt x="109538" y="8335"/>
                  </a:lnTo>
                  <a:cubicBezTo>
                    <a:pt x="76201" y="5954"/>
                    <a:pt x="46831" y="2382"/>
                    <a:pt x="28575" y="1191"/>
                  </a:cubicBezTo>
                  <a:cubicBezTo>
                    <a:pt x="10319" y="0"/>
                    <a:pt x="5159" y="595"/>
                    <a:pt x="0" y="1191"/>
                  </a:cubicBezTo>
                </a:path>
              </a:pathLst>
            </a:custGeom>
            <a:ln>
              <a:solidFill>
                <a:srgbClr val="25512A"/>
              </a:solidFill>
              <a:tailEnd type="stealth"/>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sp>
          <p:nvSpPr>
            <p:cNvPr id="55" name="Полилиния 54"/>
            <p:cNvSpPr/>
            <p:nvPr/>
          </p:nvSpPr>
          <p:spPr>
            <a:xfrm>
              <a:off x="1238224" y="4857760"/>
              <a:ext cx="1183481" cy="754856"/>
            </a:xfrm>
            <a:custGeom>
              <a:avLst/>
              <a:gdLst>
                <a:gd name="connsiteX0" fmla="*/ 1183481 w 1183481"/>
                <a:gd name="connsiteY0" fmla="*/ 826294 h 826294"/>
                <a:gd name="connsiteX1" fmla="*/ 1076325 w 1183481"/>
                <a:gd name="connsiteY1" fmla="*/ 785813 h 826294"/>
                <a:gd name="connsiteX2" fmla="*/ 940594 w 1183481"/>
                <a:gd name="connsiteY2" fmla="*/ 731044 h 826294"/>
                <a:gd name="connsiteX3" fmla="*/ 807244 w 1183481"/>
                <a:gd name="connsiteY3" fmla="*/ 669131 h 826294"/>
                <a:gd name="connsiteX4" fmla="*/ 726281 w 1183481"/>
                <a:gd name="connsiteY4" fmla="*/ 628650 h 826294"/>
                <a:gd name="connsiteX5" fmla="*/ 647700 w 1183481"/>
                <a:gd name="connsiteY5" fmla="*/ 583406 h 826294"/>
                <a:gd name="connsiteX6" fmla="*/ 528637 w 1183481"/>
                <a:gd name="connsiteY6" fmla="*/ 511969 h 826294"/>
                <a:gd name="connsiteX7" fmla="*/ 414337 w 1183481"/>
                <a:gd name="connsiteY7" fmla="*/ 435769 h 826294"/>
                <a:gd name="connsiteX8" fmla="*/ 328612 w 1183481"/>
                <a:gd name="connsiteY8" fmla="*/ 371475 h 826294"/>
                <a:gd name="connsiteX9" fmla="*/ 264319 w 1183481"/>
                <a:gd name="connsiteY9" fmla="*/ 316706 h 826294"/>
                <a:gd name="connsiteX10" fmla="*/ 185737 w 1183481"/>
                <a:gd name="connsiteY10" fmla="*/ 242888 h 826294"/>
                <a:gd name="connsiteX11" fmla="*/ 123825 w 1183481"/>
                <a:gd name="connsiteY11" fmla="*/ 176213 h 826294"/>
                <a:gd name="connsiteX12" fmla="*/ 57150 w 1183481"/>
                <a:gd name="connsiteY12" fmla="*/ 95250 h 826294"/>
                <a:gd name="connsiteX13" fmla="*/ 11906 w 1183481"/>
                <a:gd name="connsiteY13" fmla="*/ 23813 h 826294"/>
                <a:gd name="connsiteX14" fmla="*/ 0 w 1183481"/>
                <a:gd name="connsiteY14" fmla="*/ 0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3481" h="826294">
                  <a:moveTo>
                    <a:pt x="1183481" y="826294"/>
                  </a:moveTo>
                  <a:lnTo>
                    <a:pt x="1076325" y="785813"/>
                  </a:lnTo>
                  <a:cubicBezTo>
                    <a:pt x="1035844" y="769938"/>
                    <a:pt x="985441" y="750491"/>
                    <a:pt x="940594" y="731044"/>
                  </a:cubicBezTo>
                  <a:cubicBezTo>
                    <a:pt x="895747" y="711597"/>
                    <a:pt x="842963" y="686197"/>
                    <a:pt x="807244" y="669131"/>
                  </a:cubicBezTo>
                  <a:cubicBezTo>
                    <a:pt x="771525" y="652065"/>
                    <a:pt x="752872" y="642937"/>
                    <a:pt x="726281" y="628650"/>
                  </a:cubicBezTo>
                  <a:cubicBezTo>
                    <a:pt x="699690" y="614363"/>
                    <a:pt x="647700" y="583406"/>
                    <a:pt x="647700" y="583406"/>
                  </a:cubicBezTo>
                  <a:cubicBezTo>
                    <a:pt x="614759" y="563959"/>
                    <a:pt x="567531" y="536575"/>
                    <a:pt x="528637" y="511969"/>
                  </a:cubicBezTo>
                  <a:cubicBezTo>
                    <a:pt x="489743" y="487363"/>
                    <a:pt x="447675" y="459185"/>
                    <a:pt x="414337" y="435769"/>
                  </a:cubicBezTo>
                  <a:cubicBezTo>
                    <a:pt x="380999" y="412353"/>
                    <a:pt x="353615" y="391319"/>
                    <a:pt x="328612" y="371475"/>
                  </a:cubicBezTo>
                  <a:cubicBezTo>
                    <a:pt x="303609" y="351631"/>
                    <a:pt x="288131" y="338137"/>
                    <a:pt x="264319" y="316706"/>
                  </a:cubicBezTo>
                  <a:cubicBezTo>
                    <a:pt x="240507" y="295275"/>
                    <a:pt x="209153" y="266303"/>
                    <a:pt x="185737" y="242888"/>
                  </a:cubicBezTo>
                  <a:cubicBezTo>
                    <a:pt x="162321" y="219473"/>
                    <a:pt x="145256" y="200819"/>
                    <a:pt x="123825" y="176213"/>
                  </a:cubicBezTo>
                  <a:cubicBezTo>
                    <a:pt x="102394" y="151607"/>
                    <a:pt x="75803" y="120650"/>
                    <a:pt x="57150" y="95250"/>
                  </a:cubicBezTo>
                  <a:cubicBezTo>
                    <a:pt x="38497" y="69850"/>
                    <a:pt x="21431" y="39688"/>
                    <a:pt x="11906" y="23813"/>
                  </a:cubicBezTo>
                  <a:cubicBezTo>
                    <a:pt x="2381" y="7938"/>
                    <a:pt x="1190" y="3969"/>
                    <a:pt x="0" y="0"/>
                  </a:cubicBezTo>
                </a:path>
              </a:pathLst>
            </a:custGeom>
            <a:ln>
              <a:solidFill>
                <a:srgbClr val="25512A"/>
              </a:solidFill>
              <a:tailEnd type="stealth"/>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sp>
          <p:nvSpPr>
            <p:cNvPr id="42" name="Полилиния 41"/>
            <p:cNvSpPr/>
            <p:nvPr/>
          </p:nvSpPr>
          <p:spPr>
            <a:xfrm>
              <a:off x="1952604" y="2571744"/>
              <a:ext cx="1643074" cy="463550"/>
            </a:xfrm>
            <a:custGeom>
              <a:avLst/>
              <a:gdLst>
                <a:gd name="connsiteX0" fmla="*/ 0 w 1622425"/>
                <a:gd name="connsiteY0" fmla="*/ 463550 h 463550"/>
                <a:gd name="connsiteX1" fmla="*/ 203200 w 1622425"/>
                <a:gd name="connsiteY1" fmla="*/ 371475 h 463550"/>
                <a:gd name="connsiteX2" fmla="*/ 368300 w 1622425"/>
                <a:gd name="connsiteY2" fmla="*/ 304800 h 463550"/>
                <a:gd name="connsiteX3" fmla="*/ 603250 w 1622425"/>
                <a:gd name="connsiteY3" fmla="*/ 219075 h 463550"/>
                <a:gd name="connsiteX4" fmla="*/ 879475 w 1622425"/>
                <a:gd name="connsiteY4" fmla="*/ 146050 h 463550"/>
                <a:gd name="connsiteX5" fmla="*/ 1120775 w 1622425"/>
                <a:gd name="connsiteY5" fmla="*/ 88900 h 463550"/>
                <a:gd name="connsiteX6" fmla="*/ 1330325 w 1622425"/>
                <a:gd name="connsiteY6" fmla="*/ 47625 h 463550"/>
                <a:gd name="connsiteX7" fmla="*/ 1498600 w 1622425"/>
                <a:gd name="connsiteY7" fmla="*/ 22225 h 463550"/>
                <a:gd name="connsiteX8" fmla="*/ 1622425 w 1622425"/>
                <a:gd name="connsiteY8" fmla="*/ 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2425" h="463550">
                  <a:moveTo>
                    <a:pt x="0" y="463550"/>
                  </a:moveTo>
                  <a:lnTo>
                    <a:pt x="203200" y="371475"/>
                  </a:lnTo>
                  <a:cubicBezTo>
                    <a:pt x="264583" y="345017"/>
                    <a:pt x="301625" y="330200"/>
                    <a:pt x="368300" y="304800"/>
                  </a:cubicBezTo>
                  <a:cubicBezTo>
                    <a:pt x="434975" y="279400"/>
                    <a:pt x="518054" y="245533"/>
                    <a:pt x="603250" y="219075"/>
                  </a:cubicBezTo>
                  <a:cubicBezTo>
                    <a:pt x="688446" y="192617"/>
                    <a:pt x="793221" y="167746"/>
                    <a:pt x="879475" y="146050"/>
                  </a:cubicBezTo>
                  <a:cubicBezTo>
                    <a:pt x="965729" y="124354"/>
                    <a:pt x="1045633" y="105304"/>
                    <a:pt x="1120775" y="88900"/>
                  </a:cubicBezTo>
                  <a:cubicBezTo>
                    <a:pt x="1195917" y="72496"/>
                    <a:pt x="1267354" y="58737"/>
                    <a:pt x="1330325" y="47625"/>
                  </a:cubicBezTo>
                  <a:cubicBezTo>
                    <a:pt x="1393296" y="36513"/>
                    <a:pt x="1449917" y="30162"/>
                    <a:pt x="1498600" y="22225"/>
                  </a:cubicBezTo>
                  <a:cubicBezTo>
                    <a:pt x="1547283" y="14288"/>
                    <a:pt x="1621367" y="2117"/>
                    <a:pt x="1622425" y="0"/>
                  </a:cubicBezTo>
                </a:path>
              </a:pathLst>
            </a:custGeom>
            <a:ln>
              <a:solidFill>
                <a:srgbClr val="25512A"/>
              </a:solidFill>
              <a:tailEnd type="stealth"/>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sp>
          <p:nvSpPr>
            <p:cNvPr id="17" name="Прямоугольник 16"/>
            <p:cNvSpPr/>
            <p:nvPr/>
          </p:nvSpPr>
          <p:spPr>
            <a:xfrm>
              <a:off x="5881694" y="2714620"/>
              <a:ext cx="1571636" cy="21431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ПРОИЗВОДСТВО</a:t>
              </a:r>
              <a:endParaRPr lang="ru-RU" sz="1100" dirty="0">
                <a:solidFill>
                  <a:schemeClr val="tx1"/>
                </a:solidFill>
              </a:endParaRPr>
            </a:p>
          </p:txBody>
        </p:sp>
        <p:sp>
          <p:nvSpPr>
            <p:cNvPr id="18" name="Прямоугольник 17"/>
            <p:cNvSpPr/>
            <p:nvPr/>
          </p:nvSpPr>
          <p:spPr>
            <a:xfrm>
              <a:off x="5881694" y="2928934"/>
              <a:ext cx="1571636" cy="35719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КОНТРОЛЬ КАЧЕСТВА</a:t>
              </a:r>
              <a:endParaRPr lang="ru-RU" sz="1100" dirty="0">
                <a:solidFill>
                  <a:schemeClr val="tx1"/>
                </a:solidFill>
              </a:endParaRPr>
            </a:p>
          </p:txBody>
        </p:sp>
        <p:sp>
          <p:nvSpPr>
            <p:cNvPr id="23" name="Прямоугольник 22"/>
            <p:cNvSpPr/>
            <p:nvPr/>
          </p:nvSpPr>
          <p:spPr>
            <a:xfrm>
              <a:off x="2381232" y="5143512"/>
              <a:ext cx="1571636"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ТЕХНИЧЕСКОЕ ОБСЛУЖИВАНИЕ</a:t>
              </a:r>
              <a:endParaRPr lang="ru-RU" sz="1100" dirty="0">
                <a:solidFill>
                  <a:schemeClr val="tx1"/>
                </a:solidFill>
              </a:endParaRPr>
            </a:p>
          </p:txBody>
        </p:sp>
        <p:sp>
          <p:nvSpPr>
            <p:cNvPr id="24" name="Прямоугольник 23"/>
            <p:cNvSpPr/>
            <p:nvPr/>
          </p:nvSpPr>
          <p:spPr>
            <a:xfrm>
              <a:off x="2381232" y="5500702"/>
              <a:ext cx="1571636" cy="35719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ВЫЕЗДНОЕ ОБСЛУЖИВАНИЕ</a:t>
              </a:r>
              <a:endParaRPr lang="ru-RU" sz="1100" dirty="0">
                <a:solidFill>
                  <a:schemeClr val="tx1"/>
                </a:solidFill>
              </a:endParaRPr>
            </a:p>
          </p:txBody>
        </p:sp>
        <p:sp>
          <p:nvSpPr>
            <p:cNvPr id="25" name="Прямоугольник 24"/>
            <p:cNvSpPr/>
            <p:nvPr/>
          </p:nvSpPr>
          <p:spPr>
            <a:xfrm>
              <a:off x="2381232" y="5857892"/>
              <a:ext cx="1571636" cy="500066"/>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КАПИТАЛЬНЫЙ РЕМОНТ И МОДЕРНИЗАЦИЯ</a:t>
              </a:r>
              <a:endParaRPr lang="ru-RU" sz="1100" dirty="0">
                <a:solidFill>
                  <a:schemeClr val="tx1"/>
                </a:solidFill>
              </a:endParaRPr>
            </a:p>
          </p:txBody>
        </p:sp>
        <p:sp>
          <p:nvSpPr>
            <p:cNvPr id="12" name="Прямоугольник 11"/>
            <p:cNvSpPr/>
            <p:nvPr/>
          </p:nvSpPr>
          <p:spPr>
            <a:xfrm>
              <a:off x="3595678" y="2214554"/>
              <a:ext cx="1571636" cy="21431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РАЗРАБОТКА</a:t>
              </a:r>
              <a:endParaRPr lang="ru-RU" sz="1100" dirty="0">
                <a:solidFill>
                  <a:schemeClr val="tx1"/>
                </a:solidFill>
              </a:endParaRPr>
            </a:p>
          </p:txBody>
        </p:sp>
        <p:sp>
          <p:nvSpPr>
            <p:cNvPr id="16" name="Прямоугольник 15"/>
            <p:cNvSpPr/>
            <p:nvPr/>
          </p:nvSpPr>
          <p:spPr>
            <a:xfrm>
              <a:off x="3595678" y="2428868"/>
              <a:ext cx="1571636" cy="21431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НИОКР</a:t>
              </a:r>
              <a:endParaRPr lang="ru-RU" sz="1100" dirty="0">
                <a:solidFill>
                  <a:schemeClr val="tx1"/>
                </a:solidFill>
              </a:endParaRPr>
            </a:p>
          </p:txBody>
        </p:sp>
        <p:sp>
          <p:nvSpPr>
            <p:cNvPr id="29" name="Прямоугольник 28"/>
            <p:cNvSpPr/>
            <p:nvPr/>
          </p:nvSpPr>
          <p:spPr>
            <a:xfrm>
              <a:off x="3595678" y="2643182"/>
              <a:ext cx="1571636" cy="35719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РЕГИСТРАЦИЯ И СЕРТИФИКАЦИЯ</a:t>
              </a:r>
              <a:endParaRPr lang="ru-RU" sz="1100" dirty="0">
                <a:solidFill>
                  <a:schemeClr val="tx1"/>
                </a:solidFill>
              </a:endParaRPr>
            </a:p>
          </p:txBody>
        </p:sp>
        <p:sp>
          <p:nvSpPr>
            <p:cNvPr id="21" name="Прямоугольник 20"/>
            <p:cNvSpPr/>
            <p:nvPr/>
          </p:nvSpPr>
          <p:spPr>
            <a:xfrm>
              <a:off x="4881562" y="5143512"/>
              <a:ext cx="1571636"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ПОСТАВКА</a:t>
              </a:r>
              <a:endParaRPr lang="ru-RU" sz="1100" dirty="0">
                <a:solidFill>
                  <a:schemeClr val="tx1"/>
                </a:solidFill>
              </a:endParaRPr>
            </a:p>
          </p:txBody>
        </p:sp>
        <p:sp>
          <p:nvSpPr>
            <p:cNvPr id="22" name="Прямоугольник 21"/>
            <p:cNvSpPr/>
            <p:nvPr/>
          </p:nvSpPr>
          <p:spPr>
            <a:xfrm>
              <a:off x="4881562" y="5429264"/>
              <a:ext cx="1571636"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МОНТАЖ И</a:t>
              </a:r>
            </a:p>
            <a:p>
              <a:pPr algn="ctr"/>
              <a:r>
                <a:rPr lang="ru-RU" sz="1100" dirty="0" smtClean="0">
                  <a:solidFill>
                    <a:schemeClr val="tx1"/>
                  </a:solidFill>
                </a:rPr>
                <a:t>ВВОД В ЭКСПЛУАТАЦИЮ</a:t>
              </a:r>
              <a:endParaRPr lang="ru-RU" sz="1100" dirty="0">
                <a:solidFill>
                  <a:schemeClr val="tx1"/>
                </a:solidFill>
              </a:endParaRPr>
            </a:p>
          </p:txBody>
        </p:sp>
        <p:sp>
          <p:nvSpPr>
            <p:cNvPr id="32" name="Прямоугольник 31"/>
            <p:cNvSpPr/>
            <p:nvPr/>
          </p:nvSpPr>
          <p:spPr>
            <a:xfrm>
              <a:off x="4881562" y="6000768"/>
              <a:ext cx="1571636" cy="35719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ОРГАНИЗАЦИЯ ОБУЧЕНИЯ ВРАЧЕЙ</a:t>
              </a:r>
              <a:endParaRPr lang="ru-RU" sz="1100" dirty="0">
                <a:solidFill>
                  <a:schemeClr val="tx1"/>
                </a:solidFill>
              </a:endParaRPr>
            </a:p>
          </p:txBody>
        </p:sp>
        <p:sp>
          <p:nvSpPr>
            <p:cNvPr id="28" name="Прямоугольник 27"/>
            <p:cNvSpPr/>
            <p:nvPr/>
          </p:nvSpPr>
          <p:spPr>
            <a:xfrm>
              <a:off x="452406" y="3429000"/>
              <a:ext cx="1571636" cy="71438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АНАЛИЗ ПОТРЕБНОСТЕЙ И ОТЗЫВОВ ПОТРЕБИТЕЛЕЙ</a:t>
              </a:r>
              <a:endParaRPr lang="ru-RU" sz="1100" dirty="0">
                <a:solidFill>
                  <a:schemeClr val="tx1"/>
                </a:solidFill>
              </a:endParaRPr>
            </a:p>
          </p:txBody>
        </p:sp>
        <p:sp>
          <p:nvSpPr>
            <p:cNvPr id="31" name="Прямоугольник 30"/>
            <p:cNvSpPr/>
            <p:nvPr/>
          </p:nvSpPr>
          <p:spPr>
            <a:xfrm>
              <a:off x="452406" y="3000372"/>
              <a:ext cx="1571636" cy="42862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ОБРАТНАЯ СВЯЗЬ С ПОТРЕБИТЕЛЯМИ</a:t>
              </a:r>
              <a:endParaRPr lang="ru-RU" sz="1100" dirty="0">
                <a:solidFill>
                  <a:schemeClr val="tx1"/>
                </a:solidFill>
              </a:endParaRPr>
            </a:p>
          </p:txBody>
        </p:sp>
        <p:sp>
          <p:nvSpPr>
            <p:cNvPr id="33" name="Прямоугольник 32"/>
            <p:cNvSpPr/>
            <p:nvPr/>
          </p:nvSpPr>
          <p:spPr>
            <a:xfrm>
              <a:off x="452406" y="4143380"/>
              <a:ext cx="1571636" cy="71438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УЧАСТИЕ В РАЗРАБОТКАХ МЕДИЦИНСКИХ ТЕХНОЛОГИЙ</a:t>
              </a:r>
              <a:endParaRPr lang="ru-RU" sz="1100" dirty="0">
                <a:solidFill>
                  <a:schemeClr val="tx1"/>
                </a:solidFill>
              </a:endParaRPr>
            </a:p>
          </p:txBody>
        </p:sp>
        <p:sp>
          <p:nvSpPr>
            <p:cNvPr id="19" name="Прямоугольник 18"/>
            <p:cNvSpPr/>
            <p:nvPr/>
          </p:nvSpPr>
          <p:spPr>
            <a:xfrm>
              <a:off x="7239016" y="3643314"/>
              <a:ext cx="1571636" cy="21431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РЕАЛИЗАЦИЯ</a:t>
              </a:r>
              <a:endParaRPr lang="ru-RU" sz="1100" dirty="0">
                <a:solidFill>
                  <a:schemeClr val="tx1"/>
                </a:solidFill>
              </a:endParaRPr>
            </a:p>
          </p:txBody>
        </p:sp>
        <p:sp>
          <p:nvSpPr>
            <p:cNvPr id="20" name="Прямоугольник 19"/>
            <p:cNvSpPr/>
            <p:nvPr/>
          </p:nvSpPr>
          <p:spPr>
            <a:xfrm>
              <a:off x="7239016" y="3857628"/>
              <a:ext cx="1571636" cy="71438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ГОСУДАРСТВЕННЫЕ И ЧАСТНЫЕ МЕДИЦИНСКИЕ УЧРЕЖДЕНИЯ</a:t>
              </a:r>
              <a:endParaRPr lang="ru-RU" sz="1100" dirty="0">
                <a:solidFill>
                  <a:schemeClr val="tx1"/>
                </a:solidFill>
              </a:endParaRPr>
            </a:p>
          </p:txBody>
        </p:sp>
        <p:sp>
          <p:nvSpPr>
            <p:cNvPr id="34" name="Прямоугольник 33"/>
            <p:cNvSpPr/>
            <p:nvPr/>
          </p:nvSpPr>
          <p:spPr>
            <a:xfrm>
              <a:off x="7239016" y="4572008"/>
              <a:ext cx="1571636" cy="21431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ДИЛЕРСКАЯ СЕТЬ</a:t>
              </a:r>
              <a:endParaRPr lang="ru-RU" sz="1100" dirty="0">
                <a:solidFill>
                  <a:schemeClr val="tx1"/>
                </a:solidFill>
              </a:endParaRPr>
            </a:p>
          </p:txBody>
        </p:sp>
        <p:sp>
          <p:nvSpPr>
            <p:cNvPr id="43" name="Прямоугольник 42"/>
            <p:cNvSpPr/>
            <p:nvPr/>
          </p:nvSpPr>
          <p:spPr>
            <a:xfrm>
              <a:off x="7239016" y="4786322"/>
              <a:ext cx="1571636" cy="35719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МАРКЕТИНГ И РЕКЛАМА</a:t>
              </a:r>
              <a:endParaRPr lang="ru-RU" sz="1100" dirty="0">
                <a:solidFill>
                  <a:schemeClr val="tx1"/>
                </a:solidFill>
              </a:endParaRPr>
            </a:p>
          </p:txBody>
        </p:sp>
        <p:sp>
          <p:nvSpPr>
            <p:cNvPr id="37" name="TextBox 36"/>
            <p:cNvSpPr txBox="1"/>
            <p:nvPr/>
          </p:nvSpPr>
          <p:spPr>
            <a:xfrm>
              <a:off x="3590067" y="3500438"/>
              <a:ext cx="1992854" cy="923330"/>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ru-RU" b="1" dirty="0" smtClean="0">
                  <a:solidFill>
                    <a:srgbClr val="C00000"/>
                  </a:solidFill>
                  <a:latin typeface="Arial" pitchFamily="34" charset="0"/>
                  <a:cs typeface="Arial" pitchFamily="34" charset="0"/>
                </a:rPr>
                <a:t>МЕДИЦИНСКИЕ</a:t>
              </a:r>
            </a:p>
            <a:p>
              <a:pPr algn="ctr"/>
              <a:r>
                <a:rPr lang="ru-RU" b="1" dirty="0" smtClean="0">
                  <a:solidFill>
                    <a:srgbClr val="C00000"/>
                  </a:solidFill>
                  <a:latin typeface="Arial" pitchFamily="34" charset="0"/>
                  <a:cs typeface="Arial" pitchFamily="34" charset="0"/>
                </a:rPr>
                <a:t>ЛАЗЕРНЫЕ</a:t>
              </a:r>
            </a:p>
            <a:p>
              <a:pPr algn="ctr"/>
              <a:r>
                <a:rPr lang="ru-RU" b="1" dirty="0" smtClean="0">
                  <a:solidFill>
                    <a:srgbClr val="C00000"/>
                  </a:solidFill>
                  <a:latin typeface="Arial" pitchFamily="34" charset="0"/>
                  <a:cs typeface="Arial" pitchFamily="34" charset="0"/>
                </a:rPr>
                <a:t>СИСТЕМЫ</a:t>
              </a:r>
              <a:endParaRPr lang="ru-RU" b="1" dirty="0">
                <a:solidFill>
                  <a:srgbClr val="C00000"/>
                </a:solidFill>
                <a:latin typeface="Arial" pitchFamily="34" charset="0"/>
                <a:cs typeface="Arial" pitchFamily="34" charset="0"/>
              </a:endParaRPr>
            </a:p>
          </p:txBody>
        </p:sp>
        <p:sp>
          <p:nvSpPr>
            <p:cNvPr id="44" name="Полилиния 43"/>
            <p:cNvSpPr/>
            <p:nvPr/>
          </p:nvSpPr>
          <p:spPr>
            <a:xfrm>
              <a:off x="5157783" y="2514600"/>
              <a:ext cx="1190625" cy="190500"/>
            </a:xfrm>
            <a:custGeom>
              <a:avLst/>
              <a:gdLst>
                <a:gd name="connsiteX0" fmla="*/ 0 w 1190625"/>
                <a:gd name="connsiteY0" fmla="*/ 0 h 190500"/>
                <a:gd name="connsiteX1" fmla="*/ 185738 w 1190625"/>
                <a:gd name="connsiteY1" fmla="*/ 19050 h 190500"/>
                <a:gd name="connsiteX2" fmla="*/ 547688 w 1190625"/>
                <a:gd name="connsiteY2" fmla="*/ 57150 h 190500"/>
                <a:gd name="connsiteX3" fmla="*/ 847725 w 1190625"/>
                <a:gd name="connsiteY3" fmla="*/ 109538 h 190500"/>
                <a:gd name="connsiteX4" fmla="*/ 1190625 w 1190625"/>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625" h="190500">
                  <a:moveTo>
                    <a:pt x="0" y="0"/>
                  </a:moveTo>
                  <a:lnTo>
                    <a:pt x="185738" y="19050"/>
                  </a:lnTo>
                  <a:cubicBezTo>
                    <a:pt x="277019" y="28575"/>
                    <a:pt x="437357" y="42069"/>
                    <a:pt x="547688" y="57150"/>
                  </a:cubicBezTo>
                  <a:cubicBezTo>
                    <a:pt x="658019" y="72231"/>
                    <a:pt x="740569" y="87313"/>
                    <a:pt x="847725" y="109538"/>
                  </a:cubicBezTo>
                  <a:cubicBezTo>
                    <a:pt x="954881" y="131763"/>
                    <a:pt x="1136650" y="176213"/>
                    <a:pt x="1190625" y="190500"/>
                  </a:cubicBezTo>
                </a:path>
              </a:pathLst>
            </a:custGeom>
            <a:ln>
              <a:solidFill>
                <a:srgbClr val="25512A"/>
              </a:solidFill>
              <a:tailEnd type="stealth"/>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dirty="0"/>
            </a:p>
          </p:txBody>
        </p:sp>
        <p:sp>
          <p:nvSpPr>
            <p:cNvPr id="47" name="Полилиния 46"/>
            <p:cNvSpPr/>
            <p:nvPr/>
          </p:nvSpPr>
          <p:spPr>
            <a:xfrm>
              <a:off x="7448546" y="3150394"/>
              <a:ext cx="576288" cy="492920"/>
            </a:xfrm>
            <a:custGeom>
              <a:avLst/>
              <a:gdLst>
                <a:gd name="connsiteX0" fmla="*/ 0 w 519112"/>
                <a:gd name="connsiteY0" fmla="*/ 0 h 419100"/>
                <a:gd name="connsiteX1" fmla="*/ 95250 w 519112"/>
                <a:gd name="connsiteY1" fmla="*/ 61912 h 419100"/>
                <a:gd name="connsiteX2" fmla="*/ 216693 w 519112"/>
                <a:gd name="connsiteY2" fmla="*/ 145256 h 419100"/>
                <a:gd name="connsiteX3" fmla="*/ 338137 w 519112"/>
                <a:gd name="connsiteY3" fmla="*/ 238125 h 419100"/>
                <a:gd name="connsiteX4" fmla="*/ 445293 w 519112"/>
                <a:gd name="connsiteY4" fmla="*/ 340519 h 419100"/>
                <a:gd name="connsiteX5" fmla="*/ 519112 w 519112"/>
                <a:gd name="connsiteY5"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2" h="419100">
                  <a:moveTo>
                    <a:pt x="0" y="0"/>
                  </a:moveTo>
                  <a:cubicBezTo>
                    <a:pt x="29567" y="18851"/>
                    <a:pt x="59135" y="37703"/>
                    <a:pt x="95250" y="61912"/>
                  </a:cubicBezTo>
                  <a:cubicBezTo>
                    <a:pt x="131365" y="86121"/>
                    <a:pt x="176212" y="115887"/>
                    <a:pt x="216693" y="145256"/>
                  </a:cubicBezTo>
                  <a:cubicBezTo>
                    <a:pt x="257174" y="174625"/>
                    <a:pt x="300037" y="205581"/>
                    <a:pt x="338137" y="238125"/>
                  </a:cubicBezTo>
                  <a:cubicBezTo>
                    <a:pt x="376237" y="270669"/>
                    <a:pt x="415131" y="310357"/>
                    <a:pt x="445293" y="340519"/>
                  </a:cubicBezTo>
                  <a:cubicBezTo>
                    <a:pt x="475455" y="370681"/>
                    <a:pt x="497283" y="394890"/>
                    <a:pt x="519112" y="419100"/>
                  </a:cubicBezTo>
                </a:path>
              </a:pathLst>
            </a:custGeom>
            <a:ln>
              <a:solidFill>
                <a:srgbClr val="25512A"/>
              </a:solidFill>
              <a:tailEnd type="stealth"/>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Прямая соединительная линия 106"/>
          <p:cNvCxnSpPr>
            <a:endCxn id="58" idx="1"/>
          </p:cNvCxnSpPr>
          <p:nvPr/>
        </p:nvCxnSpPr>
        <p:spPr>
          <a:xfrm rot="5400000" flipH="1" flipV="1">
            <a:off x="952472" y="4714884"/>
            <a:ext cx="1500198" cy="214314"/>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a:stCxn id="54" idx="1"/>
          </p:cNvCxnSpPr>
          <p:nvPr/>
        </p:nvCxnSpPr>
        <p:spPr>
          <a:xfrm rot="10800000">
            <a:off x="1595414" y="2071678"/>
            <a:ext cx="214314" cy="285752"/>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203" name="Прямая со стрелкой 202"/>
          <p:cNvCxnSpPr>
            <a:endCxn id="70" idx="1"/>
          </p:cNvCxnSpPr>
          <p:nvPr/>
        </p:nvCxnSpPr>
        <p:spPr>
          <a:xfrm flipV="1">
            <a:off x="4524372" y="5286388"/>
            <a:ext cx="285752" cy="142876"/>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207" name="Прямая со стрелкой 206"/>
          <p:cNvCxnSpPr/>
          <p:nvPr/>
        </p:nvCxnSpPr>
        <p:spPr>
          <a:xfrm rot="16200000" flipH="1">
            <a:off x="6453198" y="5572140"/>
            <a:ext cx="214314" cy="214314"/>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209" name="Прямая со стрелкой 208"/>
          <p:cNvCxnSpPr/>
          <p:nvPr/>
        </p:nvCxnSpPr>
        <p:spPr>
          <a:xfrm rot="5400000">
            <a:off x="6524636" y="6000768"/>
            <a:ext cx="214314" cy="214314"/>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213" name="Прямая со стрелкой 212"/>
          <p:cNvCxnSpPr>
            <a:endCxn id="65" idx="3"/>
          </p:cNvCxnSpPr>
          <p:nvPr/>
        </p:nvCxnSpPr>
        <p:spPr>
          <a:xfrm rot="10800000" flipV="1">
            <a:off x="5953132" y="6429396"/>
            <a:ext cx="214314" cy="142876"/>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215" name="Прямая со стрелкой 214"/>
          <p:cNvCxnSpPr/>
          <p:nvPr/>
        </p:nvCxnSpPr>
        <p:spPr>
          <a:xfrm rot="10800000">
            <a:off x="4667248" y="6500834"/>
            <a:ext cx="285752" cy="142876"/>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217" name="Прямая со стрелкой 216"/>
          <p:cNvCxnSpPr/>
          <p:nvPr/>
        </p:nvCxnSpPr>
        <p:spPr>
          <a:xfrm rot="16200000" flipV="1">
            <a:off x="4024306" y="6072206"/>
            <a:ext cx="214314" cy="214314"/>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219" name="Прямая со стрелкой 218"/>
          <p:cNvCxnSpPr/>
          <p:nvPr/>
        </p:nvCxnSpPr>
        <p:spPr>
          <a:xfrm rot="5400000" flipH="1" flipV="1">
            <a:off x="3952868" y="5643578"/>
            <a:ext cx="214314" cy="214314"/>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29" name="Прямая со стрелкой 128"/>
          <p:cNvCxnSpPr/>
          <p:nvPr/>
        </p:nvCxnSpPr>
        <p:spPr>
          <a:xfrm rot="10800000">
            <a:off x="6024570" y="3500438"/>
            <a:ext cx="785818" cy="285752"/>
          </a:xfrm>
          <a:prstGeom prst="straightConnector1">
            <a:avLst/>
          </a:prstGeom>
          <a:ln w="3810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3"/>
              </a:rPr>
              <a:t>www.lasermed.ru</a:t>
            </a:r>
            <a:r>
              <a:rPr lang="ru-RU" sz="1000" dirty="0" smtClean="0">
                <a:solidFill>
                  <a:srgbClr val="25512A"/>
                </a:solidFill>
              </a:rPr>
              <a:t>, </a:t>
            </a:r>
            <a:r>
              <a:rPr lang="en-US" sz="1000" dirty="0" smtClean="0">
                <a:solidFill>
                  <a:srgbClr val="25512A"/>
                </a:solidFill>
                <a:hlinkClick r:id="rId4"/>
              </a:rPr>
              <a:t>www.</a:t>
            </a:r>
            <a:r>
              <a:rPr lang="ru-RU" sz="1000" dirty="0" err="1" smtClean="0">
                <a:solidFill>
                  <a:srgbClr val="25512A"/>
                </a:solidFill>
                <a:hlinkClick r:id="rId4"/>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5"/>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6" cstate="print"/>
          <a:stretch>
            <a:fillRect/>
          </a:stretch>
        </p:blipFill>
        <p:spPr>
          <a:xfrm>
            <a:off x="1006050" y="428604"/>
            <a:ext cx="1160868" cy="610388"/>
          </a:xfrm>
          <a:prstGeom prst="rect">
            <a:avLst/>
          </a:prstGeom>
        </p:spPr>
      </p:pic>
      <p:sp>
        <p:nvSpPr>
          <p:cNvPr id="12" name="Прямоугольник 11"/>
          <p:cNvSpPr/>
          <p:nvPr/>
        </p:nvSpPr>
        <p:spPr>
          <a:xfrm>
            <a:off x="166654" y="1714488"/>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КОМПЕТЕНТНОСТЬ</a:t>
            </a:r>
            <a:endParaRPr lang="ru-RU" sz="800" dirty="0">
              <a:solidFill>
                <a:schemeClr val="tx1"/>
              </a:solidFill>
            </a:endParaRPr>
          </a:p>
        </p:txBody>
      </p:sp>
      <p:sp>
        <p:nvSpPr>
          <p:cNvPr id="35" name="Прямоугольник 34"/>
          <p:cNvSpPr/>
          <p:nvPr/>
        </p:nvSpPr>
        <p:spPr>
          <a:xfrm>
            <a:off x="166654" y="2143116"/>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ОСВЕДОМЛЕННОСТЬ,</a:t>
            </a:r>
          </a:p>
          <a:p>
            <a:pPr algn="ctr"/>
            <a:r>
              <a:rPr lang="ru-RU" sz="800" dirty="0" smtClean="0">
                <a:solidFill>
                  <a:schemeClr val="tx1"/>
                </a:solidFill>
              </a:rPr>
              <a:t>ПОДГОТОВКА</a:t>
            </a:r>
          </a:p>
        </p:txBody>
      </p:sp>
      <p:sp>
        <p:nvSpPr>
          <p:cNvPr id="36" name="Прямоугольник 35"/>
          <p:cNvSpPr/>
          <p:nvPr/>
        </p:nvSpPr>
        <p:spPr>
          <a:xfrm>
            <a:off x="166654" y="2571744"/>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ПРОИЗВОДСТВЕННЫЕ</a:t>
            </a:r>
          </a:p>
          <a:p>
            <a:pPr algn="ctr"/>
            <a:r>
              <a:rPr lang="ru-RU" sz="800" dirty="0" smtClean="0">
                <a:solidFill>
                  <a:schemeClr val="tx1"/>
                </a:solidFill>
              </a:rPr>
              <a:t>ПОМЕЩЕНИЯ</a:t>
            </a:r>
          </a:p>
        </p:txBody>
      </p:sp>
      <p:sp>
        <p:nvSpPr>
          <p:cNvPr id="38" name="Прямоугольник 37"/>
          <p:cNvSpPr/>
          <p:nvPr/>
        </p:nvSpPr>
        <p:spPr>
          <a:xfrm>
            <a:off x="166654" y="3000372"/>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РАБОЧЕЕ</a:t>
            </a:r>
          </a:p>
          <a:p>
            <a:pPr algn="ctr"/>
            <a:r>
              <a:rPr lang="ru-RU" sz="800" dirty="0" smtClean="0">
                <a:solidFill>
                  <a:schemeClr val="tx1"/>
                </a:solidFill>
              </a:rPr>
              <a:t>ПРОСТРАНСТВО</a:t>
            </a:r>
          </a:p>
        </p:txBody>
      </p:sp>
      <p:sp>
        <p:nvSpPr>
          <p:cNvPr id="40" name="Прямоугольник 39"/>
          <p:cNvSpPr/>
          <p:nvPr/>
        </p:nvSpPr>
        <p:spPr>
          <a:xfrm>
            <a:off x="166654" y="3429000"/>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ОРУДИЯ</a:t>
            </a:r>
          </a:p>
          <a:p>
            <a:pPr algn="ctr"/>
            <a:r>
              <a:rPr lang="ru-RU" sz="800" dirty="0" smtClean="0">
                <a:solidFill>
                  <a:schemeClr val="tx1"/>
                </a:solidFill>
              </a:rPr>
              <a:t>ТРУДА</a:t>
            </a:r>
          </a:p>
        </p:txBody>
      </p:sp>
      <p:sp>
        <p:nvSpPr>
          <p:cNvPr id="41" name="Прямоугольник 40"/>
          <p:cNvSpPr/>
          <p:nvPr/>
        </p:nvSpPr>
        <p:spPr>
          <a:xfrm>
            <a:off x="166654" y="3857628"/>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ВСПОМОГАТЕЛЬНЫЕ</a:t>
            </a:r>
          </a:p>
          <a:p>
            <a:pPr algn="ctr"/>
            <a:r>
              <a:rPr lang="ru-RU" sz="800" dirty="0" smtClean="0">
                <a:solidFill>
                  <a:schemeClr val="tx1"/>
                </a:solidFill>
              </a:rPr>
              <a:t>СЛУЖБЫ</a:t>
            </a:r>
          </a:p>
        </p:txBody>
      </p:sp>
      <p:sp>
        <p:nvSpPr>
          <p:cNvPr id="45" name="Прямоугольник 44"/>
          <p:cNvSpPr/>
          <p:nvPr/>
        </p:nvSpPr>
        <p:spPr>
          <a:xfrm>
            <a:off x="166654" y="4286256"/>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СВЯЗЬ,</a:t>
            </a:r>
          </a:p>
          <a:p>
            <a:pPr algn="ctr"/>
            <a:r>
              <a:rPr lang="ru-RU" sz="800" dirty="0" smtClean="0">
                <a:solidFill>
                  <a:schemeClr val="tx1"/>
                </a:solidFill>
              </a:rPr>
              <a:t>ИНФОРМАЦИЯ</a:t>
            </a:r>
          </a:p>
        </p:txBody>
      </p:sp>
      <p:sp>
        <p:nvSpPr>
          <p:cNvPr id="48" name="Прямоугольник 47"/>
          <p:cNvSpPr/>
          <p:nvPr/>
        </p:nvSpPr>
        <p:spPr>
          <a:xfrm>
            <a:off x="166654" y="4714884"/>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ТРАНСПОРТ</a:t>
            </a:r>
          </a:p>
        </p:txBody>
      </p:sp>
      <p:sp>
        <p:nvSpPr>
          <p:cNvPr id="49" name="Прямоугольник 48"/>
          <p:cNvSpPr/>
          <p:nvPr/>
        </p:nvSpPr>
        <p:spPr>
          <a:xfrm>
            <a:off x="166654" y="5143512"/>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РАЗМЕЩЕНИЕ</a:t>
            </a:r>
          </a:p>
          <a:p>
            <a:pPr algn="ctr"/>
            <a:r>
              <a:rPr lang="ru-RU" sz="800" dirty="0" smtClean="0">
                <a:solidFill>
                  <a:schemeClr val="tx1"/>
                </a:solidFill>
              </a:rPr>
              <a:t>РАБОЧИХ МЕСТ</a:t>
            </a:r>
          </a:p>
        </p:txBody>
      </p:sp>
      <p:sp>
        <p:nvSpPr>
          <p:cNvPr id="51" name="Прямоугольник 50"/>
          <p:cNvSpPr/>
          <p:nvPr/>
        </p:nvSpPr>
        <p:spPr>
          <a:xfrm>
            <a:off x="166654" y="5572140"/>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СИСТЕМА</a:t>
            </a:r>
          </a:p>
          <a:p>
            <a:pPr algn="ctr"/>
            <a:r>
              <a:rPr lang="ru-RU" sz="800" dirty="0" smtClean="0">
                <a:solidFill>
                  <a:schemeClr val="tx1"/>
                </a:solidFill>
              </a:rPr>
              <a:t>ПООЩРЕНИЙ</a:t>
            </a:r>
          </a:p>
        </p:txBody>
      </p:sp>
      <p:sp>
        <p:nvSpPr>
          <p:cNvPr id="52" name="Прямоугольник 51"/>
          <p:cNvSpPr/>
          <p:nvPr/>
        </p:nvSpPr>
        <p:spPr>
          <a:xfrm>
            <a:off x="166654" y="6000768"/>
            <a:ext cx="1285884"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ОХРАНА ТРУДА</a:t>
            </a:r>
          </a:p>
        </p:txBody>
      </p:sp>
      <p:sp>
        <p:nvSpPr>
          <p:cNvPr id="54" name="Прямоугольник 53"/>
          <p:cNvSpPr/>
          <p:nvPr/>
        </p:nvSpPr>
        <p:spPr>
          <a:xfrm>
            <a:off x="1809728" y="2214554"/>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ЧЕЛОВЕЧЕСКИЕ</a:t>
            </a:r>
          </a:p>
          <a:p>
            <a:pPr algn="ctr"/>
            <a:r>
              <a:rPr lang="ru-RU" sz="800" dirty="0" smtClean="0">
                <a:solidFill>
                  <a:schemeClr val="tx1"/>
                </a:solidFill>
              </a:rPr>
              <a:t>РЕСУРСЫ</a:t>
            </a:r>
          </a:p>
        </p:txBody>
      </p:sp>
      <p:sp>
        <p:nvSpPr>
          <p:cNvPr id="56" name="Прямоугольник 55"/>
          <p:cNvSpPr/>
          <p:nvPr/>
        </p:nvSpPr>
        <p:spPr>
          <a:xfrm>
            <a:off x="1809728" y="2786058"/>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МАТЕРИАЛЬНЫЕ </a:t>
            </a:r>
          </a:p>
          <a:p>
            <a:pPr algn="ctr"/>
            <a:r>
              <a:rPr lang="ru-RU" sz="800" dirty="0" smtClean="0">
                <a:solidFill>
                  <a:schemeClr val="tx1"/>
                </a:solidFill>
              </a:rPr>
              <a:t>РЕСУРСЫ</a:t>
            </a:r>
          </a:p>
        </p:txBody>
      </p:sp>
      <p:sp>
        <p:nvSpPr>
          <p:cNvPr id="57" name="Прямоугольник 56"/>
          <p:cNvSpPr/>
          <p:nvPr/>
        </p:nvSpPr>
        <p:spPr>
          <a:xfrm>
            <a:off x="1809728" y="3357562"/>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ИНФРАСТРУКТУРА</a:t>
            </a:r>
          </a:p>
        </p:txBody>
      </p:sp>
      <p:sp>
        <p:nvSpPr>
          <p:cNvPr id="58" name="Прямоугольник 57"/>
          <p:cNvSpPr/>
          <p:nvPr/>
        </p:nvSpPr>
        <p:spPr>
          <a:xfrm>
            <a:off x="1809728" y="3929066"/>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ПРОИЗВОДСТВЕННАЯ</a:t>
            </a:r>
          </a:p>
          <a:p>
            <a:pPr algn="ctr"/>
            <a:r>
              <a:rPr lang="ru-RU" sz="800" dirty="0" smtClean="0">
                <a:solidFill>
                  <a:schemeClr val="tx1"/>
                </a:solidFill>
              </a:rPr>
              <a:t>СРЕДА</a:t>
            </a:r>
          </a:p>
        </p:txBody>
      </p:sp>
      <p:sp>
        <p:nvSpPr>
          <p:cNvPr id="59" name="Прямоугольник 58"/>
          <p:cNvSpPr/>
          <p:nvPr/>
        </p:nvSpPr>
        <p:spPr>
          <a:xfrm>
            <a:off x="3309926" y="3786190"/>
            <a:ext cx="1285884" cy="357190"/>
          </a:xfrm>
          <a:prstGeom prst="rect">
            <a:avLst/>
          </a:prstGeom>
          <a:ln w="25400">
            <a:solidFill>
              <a:srgbClr val="25512A"/>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00" dirty="0" smtClean="0">
                <a:solidFill>
                  <a:schemeClr val="tx1"/>
                </a:solidFill>
              </a:rPr>
              <a:t>МЕНЕДЖМЕНТ</a:t>
            </a:r>
          </a:p>
          <a:p>
            <a:pPr algn="ctr"/>
            <a:r>
              <a:rPr lang="ru-RU" sz="900" dirty="0" smtClean="0">
                <a:solidFill>
                  <a:schemeClr val="tx1"/>
                </a:solidFill>
              </a:rPr>
              <a:t>РЕСУРСОВ</a:t>
            </a:r>
          </a:p>
        </p:txBody>
      </p:sp>
      <p:sp>
        <p:nvSpPr>
          <p:cNvPr id="60" name="Прямоугольник 59"/>
          <p:cNvSpPr/>
          <p:nvPr/>
        </p:nvSpPr>
        <p:spPr>
          <a:xfrm>
            <a:off x="4738686" y="3357562"/>
            <a:ext cx="1285884" cy="357190"/>
          </a:xfrm>
          <a:prstGeom prst="rect">
            <a:avLst/>
          </a:prstGeom>
          <a:ln w="25400">
            <a:solidFill>
              <a:srgbClr val="25512A"/>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00" dirty="0" smtClean="0">
                <a:solidFill>
                  <a:schemeClr val="tx1"/>
                </a:solidFill>
              </a:rPr>
              <a:t>ОТВЕТСТВЕННОСТЬ</a:t>
            </a:r>
          </a:p>
          <a:p>
            <a:pPr algn="ctr"/>
            <a:r>
              <a:rPr lang="ru-RU" sz="900" dirty="0" smtClean="0">
                <a:solidFill>
                  <a:schemeClr val="tx1"/>
                </a:solidFill>
              </a:rPr>
              <a:t>РУКОВОДИТЕЛЯ</a:t>
            </a:r>
          </a:p>
        </p:txBody>
      </p:sp>
      <p:sp>
        <p:nvSpPr>
          <p:cNvPr id="61" name="Прямоугольник 60"/>
          <p:cNvSpPr/>
          <p:nvPr/>
        </p:nvSpPr>
        <p:spPr>
          <a:xfrm>
            <a:off x="6167446" y="3786190"/>
            <a:ext cx="1285884" cy="357190"/>
          </a:xfrm>
          <a:prstGeom prst="rect">
            <a:avLst/>
          </a:prstGeom>
          <a:ln w="25400">
            <a:solidFill>
              <a:srgbClr val="25512A"/>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00" dirty="0" smtClean="0">
                <a:solidFill>
                  <a:schemeClr val="tx1"/>
                </a:solidFill>
              </a:rPr>
              <a:t>АНАЛИЗ</a:t>
            </a:r>
          </a:p>
        </p:txBody>
      </p:sp>
      <p:sp>
        <p:nvSpPr>
          <p:cNvPr id="62" name="Прямоугольник 61"/>
          <p:cNvSpPr/>
          <p:nvPr/>
        </p:nvSpPr>
        <p:spPr>
          <a:xfrm>
            <a:off x="4738686" y="4357694"/>
            <a:ext cx="1285884" cy="357190"/>
          </a:xfrm>
          <a:prstGeom prst="rect">
            <a:avLst/>
          </a:prstGeom>
          <a:ln w="25400">
            <a:solidFill>
              <a:srgbClr val="25512A"/>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00" dirty="0" smtClean="0">
                <a:solidFill>
                  <a:schemeClr val="tx1"/>
                </a:solidFill>
              </a:rPr>
              <a:t>ЖИЗНЕННЫЙ</a:t>
            </a:r>
          </a:p>
          <a:p>
            <a:pPr algn="ctr"/>
            <a:r>
              <a:rPr lang="ru-RU" sz="900" dirty="0" smtClean="0">
                <a:solidFill>
                  <a:schemeClr val="tx1"/>
                </a:solidFill>
              </a:rPr>
              <a:t>ЦИКЛ ПРОДУКЦИИ</a:t>
            </a:r>
          </a:p>
        </p:txBody>
      </p:sp>
      <p:sp>
        <p:nvSpPr>
          <p:cNvPr id="63" name="Прямоугольник 62"/>
          <p:cNvSpPr/>
          <p:nvPr/>
        </p:nvSpPr>
        <p:spPr>
          <a:xfrm>
            <a:off x="2881298" y="5786454"/>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МОНТАЖ,</a:t>
            </a:r>
          </a:p>
          <a:p>
            <a:pPr algn="ctr"/>
            <a:r>
              <a:rPr lang="ru-RU" sz="800" dirty="0" smtClean="0">
                <a:solidFill>
                  <a:schemeClr val="tx1"/>
                </a:solidFill>
              </a:rPr>
              <a:t>ЭКСПЛУАТАЦИЯ</a:t>
            </a:r>
          </a:p>
        </p:txBody>
      </p:sp>
      <p:sp>
        <p:nvSpPr>
          <p:cNvPr id="64" name="Прямоугольник 63"/>
          <p:cNvSpPr/>
          <p:nvPr/>
        </p:nvSpPr>
        <p:spPr>
          <a:xfrm>
            <a:off x="3595678" y="6215082"/>
            <a:ext cx="1071570"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РЕАЛИЗАЦИЯ</a:t>
            </a:r>
          </a:p>
        </p:txBody>
      </p:sp>
      <p:sp>
        <p:nvSpPr>
          <p:cNvPr id="65" name="Прямоугольник 64"/>
          <p:cNvSpPr/>
          <p:nvPr/>
        </p:nvSpPr>
        <p:spPr>
          <a:xfrm>
            <a:off x="4810124" y="6429396"/>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УПАКОВКА,</a:t>
            </a:r>
          </a:p>
          <a:p>
            <a:pPr algn="ctr"/>
            <a:r>
              <a:rPr lang="ru-RU" sz="800" dirty="0" smtClean="0">
                <a:solidFill>
                  <a:schemeClr val="tx1"/>
                </a:solidFill>
              </a:rPr>
              <a:t>ХРАНЕНИЕ</a:t>
            </a:r>
          </a:p>
        </p:txBody>
      </p:sp>
      <p:sp>
        <p:nvSpPr>
          <p:cNvPr id="66" name="Прямоугольник 65"/>
          <p:cNvSpPr/>
          <p:nvPr/>
        </p:nvSpPr>
        <p:spPr>
          <a:xfrm>
            <a:off x="6096008" y="6215082"/>
            <a:ext cx="1071570"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КОНТРОЛЬ,</a:t>
            </a:r>
          </a:p>
          <a:p>
            <a:pPr algn="ctr"/>
            <a:r>
              <a:rPr lang="ru-RU" sz="800" dirty="0" smtClean="0">
                <a:solidFill>
                  <a:schemeClr val="tx1"/>
                </a:solidFill>
              </a:rPr>
              <a:t>ИСПЫТАНИЯ</a:t>
            </a:r>
          </a:p>
        </p:txBody>
      </p:sp>
      <p:sp>
        <p:nvSpPr>
          <p:cNvPr id="67" name="Прямоугольник 66"/>
          <p:cNvSpPr/>
          <p:nvPr/>
        </p:nvSpPr>
        <p:spPr>
          <a:xfrm>
            <a:off x="6667512" y="5786454"/>
            <a:ext cx="1071570"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ПРОИЗВОДСТВО</a:t>
            </a:r>
          </a:p>
        </p:txBody>
      </p:sp>
      <p:sp>
        <p:nvSpPr>
          <p:cNvPr id="68" name="Прямоугольник 67"/>
          <p:cNvSpPr/>
          <p:nvPr/>
        </p:nvSpPr>
        <p:spPr>
          <a:xfrm>
            <a:off x="3524240" y="5357826"/>
            <a:ext cx="1071570"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ТЕХ. ПОДДЕРЖКА,</a:t>
            </a:r>
          </a:p>
          <a:p>
            <a:pPr algn="ctr"/>
            <a:r>
              <a:rPr lang="ru-RU" sz="800" dirty="0" smtClean="0">
                <a:solidFill>
                  <a:schemeClr val="tx1"/>
                </a:solidFill>
              </a:rPr>
              <a:t>ОБСЛУЖИВАНИЕ</a:t>
            </a:r>
          </a:p>
        </p:txBody>
      </p:sp>
      <p:sp>
        <p:nvSpPr>
          <p:cNvPr id="69" name="Прямоугольник 68"/>
          <p:cNvSpPr/>
          <p:nvPr/>
        </p:nvSpPr>
        <p:spPr>
          <a:xfrm>
            <a:off x="6167446" y="5357826"/>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ПРОЕКТИРОВАНИЕ</a:t>
            </a:r>
          </a:p>
          <a:p>
            <a:pPr algn="ctr"/>
            <a:r>
              <a:rPr lang="ru-RU" sz="800" dirty="0" smtClean="0">
                <a:solidFill>
                  <a:schemeClr val="tx1"/>
                </a:solidFill>
              </a:rPr>
              <a:t>(РАЗРАБОТКА)</a:t>
            </a:r>
          </a:p>
        </p:txBody>
      </p:sp>
      <p:sp>
        <p:nvSpPr>
          <p:cNvPr id="70" name="Прямоугольник 69"/>
          <p:cNvSpPr/>
          <p:nvPr/>
        </p:nvSpPr>
        <p:spPr>
          <a:xfrm>
            <a:off x="4810124" y="5143512"/>
            <a:ext cx="1143008"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МАРКЕТИНГОВЫЕ</a:t>
            </a:r>
          </a:p>
          <a:p>
            <a:pPr algn="ctr"/>
            <a:r>
              <a:rPr lang="ru-RU" sz="800" dirty="0" smtClean="0">
                <a:solidFill>
                  <a:schemeClr val="tx1"/>
                </a:solidFill>
              </a:rPr>
              <a:t>ИССЛЕДОВАНИЯ</a:t>
            </a:r>
          </a:p>
        </p:txBody>
      </p:sp>
      <p:cxnSp>
        <p:nvCxnSpPr>
          <p:cNvPr id="83" name="Прямая соединительная линия 82"/>
          <p:cNvCxnSpPr/>
          <p:nvPr/>
        </p:nvCxnSpPr>
        <p:spPr>
          <a:xfrm>
            <a:off x="1452538" y="1857364"/>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1452538" y="2357430"/>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rot="5400000">
            <a:off x="1345381" y="2107397"/>
            <a:ext cx="50006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1452538" y="2714620"/>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1452538" y="3214686"/>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rot="5400000">
            <a:off x="523844" y="3786190"/>
            <a:ext cx="2143140" cy="1588"/>
          </a:xfrm>
          <a:prstGeom prst="bentConnector3">
            <a:avLst>
              <a:gd name="adj1" fmla="val 50000"/>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1452538" y="3571876"/>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1452538" y="4000504"/>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1452538" y="4429132"/>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1452538" y="4857760"/>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1452538" y="5357826"/>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1452538" y="5715016"/>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a:off x="1452538" y="6143644"/>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p:nvPr/>
        </p:nvCxnSpPr>
        <p:spPr>
          <a:xfrm rot="5400000">
            <a:off x="1202505" y="5750735"/>
            <a:ext cx="785818"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p:nvPr/>
        </p:nvCxnSpPr>
        <p:spPr>
          <a:xfrm rot="5400000">
            <a:off x="2202637" y="3250405"/>
            <a:ext cx="1785950" cy="0"/>
          </a:xfrm>
          <a:prstGeom prst="line">
            <a:avLst/>
          </a:prstGeom>
          <a:ln w="19050" cap="rnd">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1595414" y="3500438"/>
            <a:ext cx="214314"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a:off x="2952736" y="3500438"/>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2952736" y="4143380"/>
            <a:ext cx="142876" cy="0"/>
          </a:xfrm>
          <a:prstGeom prst="line">
            <a:avLst/>
          </a:prstGeom>
          <a:ln w="19050" cap="rnd">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p:cNvCxnSpPr/>
          <p:nvPr/>
        </p:nvCxnSpPr>
        <p:spPr>
          <a:xfrm>
            <a:off x="2952736" y="2928934"/>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2952736" y="2357430"/>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p:nvPr/>
        </p:nvCxnSpPr>
        <p:spPr>
          <a:xfrm>
            <a:off x="3095612" y="3929066"/>
            <a:ext cx="214314"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a:endCxn id="59" idx="0"/>
          </p:cNvCxnSpPr>
          <p:nvPr/>
        </p:nvCxnSpPr>
        <p:spPr>
          <a:xfrm rot="10800000" flipV="1">
            <a:off x="3952868" y="3500438"/>
            <a:ext cx="785818" cy="285752"/>
          </a:xfrm>
          <a:prstGeom prst="straightConnector1">
            <a:avLst/>
          </a:prstGeom>
          <a:ln w="3810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a:stCxn id="59" idx="2"/>
            <a:endCxn id="62" idx="1"/>
          </p:cNvCxnSpPr>
          <p:nvPr/>
        </p:nvCxnSpPr>
        <p:spPr>
          <a:xfrm rot="16200000" flipH="1">
            <a:off x="4149323" y="3946925"/>
            <a:ext cx="392909" cy="785818"/>
          </a:xfrm>
          <a:prstGeom prst="straightConnector1">
            <a:avLst/>
          </a:prstGeom>
          <a:ln w="3810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flipV="1">
            <a:off x="6024570" y="4143380"/>
            <a:ext cx="714380" cy="357190"/>
          </a:xfrm>
          <a:prstGeom prst="straightConnector1">
            <a:avLst/>
          </a:prstGeom>
          <a:ln w="3810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35" name="Прямоугольник 134"/>
          <p:cNvSpPr/>
          <p:nvPr/>
        </p:nvSpPr>
        <p:spPr>
          <a:xfrm>
            <a:off x="4310058" y="1714488"/>
            <a:ext cx="2143140"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900" dirty="0" smtClean="0">
                <a:solidFill>
                  <a:schemeClr val="tx1"/>
                </a:solidFill>
              </a:rPr>
              <a:t>ПОСТОЯННОЕ УЛУЧШЕНИЕ</a:t>
            </a:r>
          </a:p>
          <a:p>
            <a:pPr algn="ctr"/>
            <a:r>
              <a:rPr lang="ru-RU" sz="900" dirty="0" smtClean="0">
                <a:solidFill>
                  <a:schemeClr val="tx1"/>
                </a:solidFill>
              </a:rPr>
              <a:t>СИСТЕМЫ МЕНЕДЖМЕНТА КАЧЕСТВА</a:t>
            </a:r>
          </a:p>
        </p:txBody>
      </p:sp>
      <p:sp>
        <p:nvSpPr>
          <p:cNvPr id="136" name="Прямоугольник 135"/>
          <p:cNvSpPr/>
          <p:nvPr/>
        </p:nvSpPr>
        <p:spPr>
          <a:xfrm>
            <a:off x="4167182" y="2214554"/>
            <a:ext cx="2428892" cy="92869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228600" indent="-228600">
              <a:buAutoNum type="arabicPeriod"/>
            </a:pPr>
            <a:r>
              <a:rPr lang="ru-RU" sz="900" dirty="0" smtClean="0">
                <a:solidFill>
                  <a:schemeClr val="tx1"/>
                </a:solidFill>
              </a:rPr>
              <a:t>ОБЯЗАТЕЛЬСТВА РУКОВОДСТВА.</a:t>
            </a:r>
          </a:p>
          <a:p>
            <a:pPr marL="228600" indent="-228600">
              <a:buAutoNum type="arabicPeriod"/>
            </a:pPr>
            <a:r>
              <a:rPr lang="ru-RU" sz="900" dirty="0" smtClean="0">
                <a:solidFill>
                  <a:schemeClr val="tx1"/>
                </a:solidFill>
              </a:rPr>
              <a:t>ОРИЕНТАЦИЯ НА ПОТРЕБИТЕЛЯ.</a:t>
            </a:r>
          </a:p>
          <a:p>
            <a:pPr marL="228600" indent="-228600">
              <a:buAutoNum type="arabicPeriod"/>
            </a:pPr>
            <a:r>
              <a:rPr lang="ru-RU" sz="900" dirty="0" smtClean="0">
                <a:solidFill>
                  <a:schemeClr val="tx1"/>
                </a:solidFill>
              </a:rPr>
              <a:t>ПОЛИТИКА И ЦЕЛИ ОБЛАСТИ КАЧЕСТВА.</a:t>
            </a:r>
          </a:p>
          <a:p>
            <a:pPr marL="228600" indent="-228600">
              <a:buAutoNum type="arabicPeriod"/>
            </a:pPr>
            <a:r>
              <a:rPr lang="ru-RU" sz="900" dirty="0" smtClean="0">
                <a:solidFill>
                  <a:schemeClr val="tx1"/>
                </a:solidFill>
              </a:rPr>
              <a:t>ПЛАНИРОВАНИЕ.</a:t>
            </a:r>
          </a:p>
          <a:p>
            <a:pPr marL="228600" indent="-228600">
              <a:buAutoNum type="arabicPeriod"/>
            </a:pPr>
            <a:r>
              <a:rPr lang="ru-RU" sz="900" dirty="0" smtClean="0">
                <a:solidFill>
                  <a:schemeClr val="tx1"/>
                </a:solidFill>
              </a:rPr>
              <a:t>ОТВЕТСТВЕННОСТЬ И ПОЛНОМОЧИЯ.</a:t>
            </a:r>
          </a:p>
          <a:p>
            <a:pPr marL="228600" indent="-228600">
              <a:buAutoNum type="arabicPeriod"/>
            </a:pPr>
            <a:r>
              <a:rPr lang="ru-RU" sz="900" dirty="0" smtClean="0">
                <a:solidFill>
                  <a:schemeClr val="tx1"/>
                </a:solidFill>
              </a:rPr>
              <a:t>АНАЛИЗ СМК.</a:t>
            </a:r>
          </a:p>
        </p:txBody>
      </p:sp>
      <p:sp>
        <p:nvSpPr>
          <p:cNvPr id="137" name="Прямоугольник 136"/>
          <p:cNvSpPr/>
          <p:nvPr/>
        </p:nvSpPr>
        <p:spPr>
          <a:xfrm>
            <a:off x="7167578" y="2000240"/>
            <a:ext cx="1000132"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МОНИТОРИНГ</a:t>
            </a:r>
          </a:p>
        </p:txBody>
      </p:sp>
      <p:sp>
        <p:nvSpPr>
          <p:cNvPr id="163" name="Прямоугольник 162"/>
          <p:cNvSpPr/>
          <p:nvPr/>
        </p:nvSpPr>
        <p:spPr>
          <a:xfrm>
            <a:off x="8524900" y="2000240"/>
            <a:ext cx="1143008"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ЛОЯЛЬНОСТЬ </a:t>
            </a:r>
          </a:p>
          <a:p>
            <a:pPr algn="ctr"/>
            <a:r>
              <a:rPr lang="ru-RU" sz="800" dirty="0" smtClean="0">
                <a:solidFill>
                  <a:schemeClr val="tx1"/>
                </a:solidFill>
              </a:rPr>
              <a:t>ПОТРЕБИТЕЛЯ</a:t>
            </a:r>
          </a:p>
        </p:txBody>
      </p:sp>
      <p:sp>
        <p:nvSpPr>
          <p:cNvPr id="164" name="Прямоугольник 163"/>
          <p:cNvSpPr/>
          <p:nvPr/>
        </p:nvSpPr>
        <p:spPr>
          <a:xfrm>
            <a:off x="8524900" y="2571744"/>
            <a:ext cx="1143008"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ПОСТОЯННОЕ </a:t>
            </a:r>
          </a:p>
          <a:p>
            <a:pPr algn="ctr"/>
            <a:r>
              <a:rPr lang="ru-RU" sz="800" dirty="0" smtClean="0">
                <a:solidFill>
                  <a:schemeClr val="tx1"/>
                </a:solidFill>
              </a:rPr>
              <a:t>УЛУЧШЕНИЕ</a:t>
            </a:r>
          </a:p>
        </p:txBody>
      </p:sp>
      <p:sp>
        <p:nvSpPr>
          <p:cNvPr id="165" name="Прямоугольник 164"/>
          <p:cNvSpPr/>
          <p:nvPr/>
        </p:nvSpPr>
        <p:spPr>
          <a:xfrm>
            <a:off x="8524900" y="3000372"/>
            <a:ext cx="1143008"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КОРРЕКТИРУЮЩИЕ ДЕЙСТВИЯ</a:t>
            </a:r>
          </a:p>
        </p:txBody>
      </p:sp>
      <p:sp>
        <p:nvSpPr>
          <p:cNvPr id="166" name="Прямоугольник 165"/>
          <p:cNvSpPr/>
          <p:nvPr/>
        </p:nvSpPr>
        <p:spPr>
          <a:xfrm>
            <a:off x="8524900" y="3429000"/>
            <a:ext cx="1143008"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ПРЕДУПРЕЖДАЮЩИЕ ДЕЙСТВИЯ</a:t>
            </a:r>
          </a:p>
        </p:txBody>
      </p:sp>
      <p:sp>
        <p:nvSpPr>
          <p:cNvPr id="167" name="Прямоугольник 166"/>
          <p:cNvSpPr/>
          <p:nvPr/>
        </p:nvSpPr>
        <p:spPr>
          <a:xfrm>
            <a:off x="6310322" y="4500570"/>
            <a:ext cx="1000132"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ПРОДУКЦИЯ</a:t>
            </a:r>
          </a:p>
        </p:txBody>
      </p:sp>
      <p:sp>
        <p:nvSpPr>
          <p:cNvPr id="168" name="Прямоугольник 167"/>
          <p:cNvSpPr/>
          <p:nvPr/>
        </p:nvSpPr>
        <p:spPr>
          <a:xfrm>
            <a:off x="8239148" y="4929198"/>
            <a:ext cx="1000132" cy="50006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000" b="1" dirty="0" smtClean="0">
                <a:solidFill>
                  <a:schemeClr val="tx1"/>
                </a:solidFill>
              </a:rPr>
              <a:t>ПОТРЕБИТЕЛЬ</a:t>
            </a:r>
          </a:p>
        </p:txBody>
      </p:sp>
      <p:sp>
        <p:nvSpPr>
          <p:cNvPr id="169" name="Прямоугольник 168"/>
          <p:cNvSpPr/>
          <p:nvPr/>
        </p:nvSpPr>
        <p:spPr>
          <a:xfrm>
            <a:off x="2881298" y="4500570"/>
            <a:ext cx="1000132" cy="285752"/>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ТРЕБОВАНИЯ</a:t>
            </a:r>
          </a:p>
        </p:txBody>
      </p:sp>
      <p:sp>
        <p:nvSpPr>
          <p:cNvPr id="170" name="Овал 169"/>
          <p:cNvSpPr/>
          <p:nvPr/>
        </p:nvSpPr>
        <p:spPr>
          <a:xfrm>
            <a:off x="2524108" y="5072074"/>
            <a:ext cx="5643602" cy="1714512"/>
          </a:xfrm>
          <a:prstGeom prst="ellipse">
            <a:avLst/>
          </a:prstGeom>
          <a:noFill/>
          <a:ln>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Прямоугольник 170"/>
          <p:cNvSpPr/>
          <p:nvPr/>
        </p:nvSpPr>
        <p:spPr>
          <a:xfrm>
            <a:off x="2809860" y="4429132"/>
            <a:ext cx="1143008" cy="571504"/>
          </a:xfrm>
          <a:prstGeom prst="rect">
            <a:avLst/>
          </a:prstGeom>
          <a:noFill/>
          <a:ln>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Прямоугольник 171"/>
          <p:cNvSpPr/>
          <p:nvPr/>
        </p:nvSpPr>
        <p:spPr>
          <a:xfrm>
            <a:off x="2881298" y="4786322"/>
            <a:ext cx="978152" cy="246221"/>
          </a:xfrm>
          <a:prstGeom prst="rect">
            <a:avLst/>
          </a:prstGeom>
        </p:spPr>
        <p:txBody>
          <a:bodyPr wrap="square">
            <a:spAutoFit/>
          </a:bodyPr>
          <a:lstStyle/>
          <a:p>
            <a:pPr algn="ctr"/>
            <a:r>
              <a:rPr lang="ru-RU" sz="1000" b="1" dirty="0" smtClean="0"/>
              <a:t>ПОТРЕБИТЕЛЬ</a:t>
            </a:r>
          </a:p>
        </p:txBody>
      </p:sp>
      <p:cxnSp>
        <p:nvCxnSpPr>
          <p:cNvPr id="88" name="Shape 87"/>
          <p:cNvCxnSpPr>
            <a:endCxn id="135" idx="3"/>
          </p:cNvCxnSpPr>
          <p:nvPr/>
        </p:nvCxnSpPr>
        <p:spPr>
          <a:xfrm rot="5400000" flipH="1" flipV="1">
            <a:off x="5542365" y="2732481"/>
            <a:ext cx="1750231" cy="71436"/>
          </a:xfrm>
          <a:prstGeom prst="bentConnector4">
            <a:avLst>
              <a:gd name="adj1" fmla="val 635"/>
              <a:gd name="adj2" fmla="val 551567"/>
            </a:avLst>
          </a:prstGeom>
          <a:ln w="3810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a:stCxn id="169" idx="3"/>
          </p:cNvCxnSpPr>
          <p:nvPr/>
        </p:nvCxnSpPr>
        <p:spPr>
          <a:xfrm>
            <a:off x="3881430" y="4643446"/>
            <a:ext cx="85725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a:endCxn id="167" idx="1"/>
          </p:cNvCxnSpPr>
          <p:nvPr/>
        </p:nvCxnSpPr>
        <p:spPr>
          <a:xfrm>
            <a:off x="6024570" y="4643446"/>
            <a:ext cx="285752"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32" name="Прямая со стрелкой 131"/>
          <p:cNvCxnSpPr/>
          <p:nvPr/>
        </p:nvCxnSpPr>
        <p:spPr>
          <a:xfrm>
            <a:off x="3167050" y="3429000"/>
            <a:ext cx="1571636" cy="1588"/>
          </a:xfrm>
          <a:prstGeom prst="straightConnector1">
            <a:avLst/>
          </a:prstGeom>
          <a:ln w="19050" cap="rnd">
            <a:solidFill>
              <a:srgbClr val="25512A"/>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8" name="Прямая со стрелкой 137"/>
          <p:cNvCxnSpPr/>
          <p:nvPr/>
        </p:nvCxnSpPr>
        <p:spPr>
          <a:xfrm rot="5400000">
            <a:off x="2667778" y="3928272"/>
            <a:ext cx="1000132" cy="1588"/>
          </a:xfrm>
          <a:prstGeom prst="straightConnector1">
            <a:avLst/>
          </a:prstGeom>
          <a:ln w="19050" cap="rnd">
            <a:solidFill>
              <a:srgbClr val="25512A"/>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1" name="Прямая соединительная линия 140"/>
          <p:cNvCxnSpPr>
            <a:stCxn id="62" idx="2"/>
          </p:cNvCxnSpPr>
          <p:nvPr/>
        </p:nvCxnSpPr>
        <p:spPr>
          <a:xfrm rot="5400000">
            <a:off x="5203033" y="4893479"/>
            <a:ext cx="357190"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43" name="Прямая соединительная линия 142"/>
          <p:cNvCxnSpPr>
            <a:stCxn id="167" idx="3"/>
            <a:endCxn id="168" idx="1"/>
          </p:cNvCxnSpPr>
          <p:nvPr/>
        </p:nvCxnSpPr>
        <p:spPr>
          <a:xfrm>
            <a:off x="7310454" y="4643446"/>
            <a:ext cx="928694" cy="535785"/>
          </a:xfrm>
          <a:prstGeom prst="line">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47" name="Прямая соединительная линия 146"/>
          <p:cNvCxnSpPr/>
          <p:nvPr/>
        </p:nvCxnSpPr>
        <p:spPr>
          <a:xfrm>
            <a:off x="9667908" y="2143116"/>
            <a:ext cx="142876" cy="0"/>
          </a:xfrm>
          <a:prstGeom prst="line">
            <a:avLst/>
          </a:prstGeom>
          <a:ln w="19050">
            <a:solidFill>
              <a:srgbClr val="25512A"/>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9" name="Прямая соединительная линия 148"/>
          <p:cNvCxnSpPr/>
          <p:nvPr/>
        </p:nvCxnSpPr>
        <p:spPr>
          <a:xfrm rot="5400000">
            <a:off x="8310586" y="3643314"/>
            <a:ext cx="3000396" cy="0"/>
          </a:xfrm>
          <a:prstGeom prst="line">
            <a:avLst/>
          </a:prstGeom>
          <a:ln w="19050">
            <a:solidFill>
              <a:srgbClr val="25512A"/>
            </a:solidFill>
            <a:prstDash val="sysDash"/>
          </a:ln>
        </p:spPr>
        <p:style>
          <a:lnRef idx="1">
            <a:schemeClr val="accent1"/>
          </a:lnRef>
          <a:fillRef idx="0">
            <a:schemeClr val="accent1"/>
          </a:fillRef>
          <a:effectRef idx="0">
            <a:schemeClr val="accent1"/>
          </a:effectRef>
          <a:fontRef idx="minor">
            <a:schemeClr val="tx1"/>
          </a:fontRef>
        </p:style>
      </p:cxnSp>
      <p:cxnSp>
        <p:nvCxnSpPr>
          <p:cNvPr id="153" name="Прямая соединительная линия 152"/>
          <p:cNvCxnSpPr/>
          <p:nvPr/>
        </p:nvCxnSpPr>
        <p:spPr>
          <a:xfrm rot="10800000">
            <a:off x="9239280" y="5143512"/>
            <a:ext cx="571504" cy="0"/>
          </a:xfrm>
          <a:prstGeom prst="line">
            <a:avLst/>
          </a:prstGeom>
          <a:ln w="19050">
            <a:solidFill>
              <a:srgbClr val="25512A"/>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Прямая соединительная линия 154"/>
          <p:cNvCxnSpPr/>
          <p:nvPr/>
        </p:nvCxnSpPr>
        <p:spPr>
          <a:xfrm rot="10800000">
            <a:off x="8382024" y="2714620"/>
            <a:ext cx="142876" cy="0"/>
          </a:xfrm>
          <a:prstGeom prst="line">
            <a:avLst/>
          </a:prstGeom>
          <a:ln w="19050" cap="rnd">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56" name="Прямая соединительная линия 155"/>
          <p:cNvCxnSpPr/>
          <p:nvPr/>
        </p:nvCxnSpPr>
        <p:spPr>
          <a:xfrm rot="10800000">
            <a:off x="8382024" y="3143248"/>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p:cNvCxnSpPr/>
          <p:nvPr/>
        </p:nvCxnSpPr>
        <p:spPr>
          <a:xfrm rot="10800000">
            <a:off x="8382024" y="3571876"/>
            <a:ext cx="142876" cy="0"/>
          </a:xfrm>
          <a:prstGeom prst="line">
            <a:avLst/>
          </a:prstGeom>
          <a:ln w="19050" cap="rnd">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59" name="Прямая соединительная линия 158"/>
          <p:cNvCxnSpPr/>
          <p:nvPr/>
        </p:nvCxnSpPr>
        <p:spPr>
          <a:xfrm rot="5400000">
            <a:off x="7953396" y="3143248"/>
            <a:ext cx="857256" cy="0"/>
          </a:xfrm>
          <a:prstGeom prst="line">
            <a:avLst/>
          </a:prstGeom>
          <a:ln w="19050" cap="rnd">
            <a:solidFill>
              <a:srgbClr val="25512A"/>
            </a:solidFill>
          </a:ln>
        </p:spPr>
        <p:style>
          <a:lnRef idx="1">
            <a:schemeClr val="accent1"/>
          </a:lnRef>
          <a:fillRef idx="0">
            <a:schemeClr val="accent1"/>
          </a:fillRef>
          <a:effectRef idx="0">
            <a:schemeClr val="accent1"/>
          </a:effectRef>
          <a:fontRef idx="minor">
            <a:schemeClr val="tx1"/>
          </a:fontRef>
        </p:style>
      </p:cxnSp>
      <p:sp>
        <p:nvSpPr>
          <p:cNvPr id="160" name="Прямоугольник 159"/>
          <p:cNvSpPr/>
          <p:nvPr/>
        </p:nvSpPr>
        <p:spPr>
          <a:xfrm>
            <a:off x="7167578" y="2428868"/>
            <a:ext cx="1000132"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УПРАВЛЕНИЕ</a:t>
            </a:r>
          </a:p>
          <a:p>
            <a:pPr algn="ctr"/>
            <a:r>
              <a:rPr lang="ru-RU" sz="800" dirty="0" smtClean="0">
                <a:solidFill>
                  <a:schemeClr val="tx1"/>
                </a:solidFill>
              </a:rPr>
              <a:t>НЕСООТВЕТСТВ.</a:t>
            </a:r>
          </a:p>
          <a:p>
            <a:pPr algn="ctr"/>
            <a:r>
              <a:rPr lang="ru-RU" sz="800" dirty="0" smtClean="0">
                <a:solidFill>
                  <a:schemeClr val="tx1"/>
                </a:solidFill>
              </a:rPr>
              <a:t>ПРОДУКЦИЕЙ</a:t>
            </a:r>
          </a:p>
        </p:txBody>
      </p:sp>
      <p:sp>
        <p:nvSpPr>
          <p:cNvPr id="162" name="Прямоугольник 161"/>
          <p:cNvSpPr/>
          <p:nvPr/>
        </p:nvSpPr>
        <p:spPr>
          <a:xfrm>
            <a:off x="7167578" y="2857496"/>
            <a:ext cx="1000132"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АНАЛИЗ ДАННЫХ</a:t>
            </a:r>
          </a:p>
        </p:txBody>
      </p:sp>
      <p:sp>
        <p:nvSpPr>
          <p:cNvPr id="173" name="Прямоугольник 172"/>
          <p:cNvSpPr/>
          <p:nvPr/>
        </p:nvSpPr>
        <p:spPr>
          <a:xfrm>
            <a:off x="7167578" y="3286124"/>
            <a:ext cx="1000132" cy="35719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МОНИТОРИНГ</a:t>
            </a:r>
          </a:p>
        </p:txBody>
      </p:sp>
      <p:cxnSp>
        <p:nvCxnSpPr>
          <p:cNvPr id="175" name="Прямая соединительная линия 174"/>
          <p:cNvCxnSpPr>
            <a:stCxn id="137" idx="3"/>
            <a:endCxn id="163" idx="1"/>
          </p:cNvCxnSpPr>
          <p:nvPr/>
        </p:nvCxnSpPr>
        <p:spPr>
          <a:xfrm>
            <a:off x="8167710" y="2178835"/>
            <a:ext cx="357190"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76" name="Прямая соединительная линия 175"/>
          <p:cNvCxnSpPr>
            <a:endCxn id="60" idx="0"/>
          </p:cNvCxnSpPr>
          <p:nvPr/>
        </p:nvCxnSpPr>
        <p:spPr>
          <a:xfrm rot="5400000">
            <a:off x="5274471" y="3250405"/>
            <a:ext cx="214314"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78" name="Прямая соединительная линия 177"/>
          <p:cNvCxnSpPr/>
          <p:nvPr/>
        </p:nvCxnSpPr>
        <p:spPr>
          <a:xfrm rot="10800000">
            <a:off x="7024702" y="2143116"/>
            <a:ext cx="142876" cy="0"/>
          </a:xfrm>
          <a:prstGeom prst="line">
            <a:avLst/>
          </a:prstGeom>
          <a:ln w="19050" cap="rnd">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87" name="Прямая соединительная линия 186"/>
          <p:cNvCxnSpPr>
            <a:stCxn id="173" idx="3"/>
          </p:cNvCxnSpPr>
          <p:nvPr/>
        </p:nvCxnSpPr>
        <p:spPr>
          <a:xfrm flipV="1">
            <a:off x="8167710" y="3143248"/>
            <a:ext cx="214314" cy="321471"/>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88" name="Прямая соединительная линия 187"/>
          <p:cNvCxnSpPr/>
          <p:nvPr/>
        </p:nvCxnSpPr>
        <p:spPr>
          <a:xfrm rot="10800000">
            <a:off x="7024702" y="2571744"/>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89" name="Прямая соединительная линия 188"/>
          <p:cNvCxnSpPr/>
          <p:nvPr/>
        </p:nvCxnSpPr>
        <p:spPr>
          <a:xfrm rot="10800000">
            <a:off x="7024702" y="3000372"/>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90" name="Прямая соединительная линия 189"/>
          <p:cNvCxnSpPr/>
          <p:nvPr/>
        </p:nvCxnSpPr>
        <p:spPr>
          <a:xfrm rot="10800000">
            <a:off x="7024702" y="3429000"/>
            <a:ext cx="142876" cy="0"/>
          </a:xfrm>
          <a:prstGeom prst="line">
            <a:avLst/>
          </a:prstGeom>
          <a:ln w="19050">
            <a:solidFill>
              <a:srgbClr val="25512A"/>
            </a:solidFill>
          </a:ln>
        </p:spPr>
        <p:style>
          <a:lnRef idx="1">
            <a:schemeClr val="accent1"/>
          </a:lnRef>
          <a:fillRef idx="0">
            <a:schemeClr val="accent1"/>
          </a:fillRef>
          <a:effectRef idx="0">
            <a:schemeClr val="accent1"/>
          </a:effectRef>
          <a:fontRef idx="minor">
            <a:schemeClr val="tx1"/>
          </a:fontRef>
        </p:style>
      </p:cxnSp>
      <p:cxnSp>
        <p:nvCxnSpPr>
          <p:cNvPr id="192" name="Прямая соединительная линия 191"/>
          <p:cNvCxnSpPr/>
          <p:nvPr/>
        </p:nvCxnSpPr>
        <p:spPr>
          <a:xfrm rot="5400000">
            <a:off x="6203165" y="2964653"/>
            <a:ext cx="1643074" cy="0"/>
          </a:xfrm>
          <a:prstGeom prst="line">
            <a:avLst/>
          </a:prstGeom>
          <a:ln w="19050" cap="rnd">
            <a:solidFill>
              <a:srgbClr val="25512A"/>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4595810" y="5572140"/>
            <a:ext cx="1521571" cy="600164"/>
          </a:xfrm>
          <a:prstGeom prst="rect">
            <a:avLst/>
          </a:prstGeom>
          <a:noFill/>
        </p:spPr>
        <p:txBody>
          <a:bodyPr wrap="none" rtlCol="0">
            <a:spAutoFit/>
          </a:bodyPr>
          <a:lstStyle/>
          <a:p>
            <a:pPr algn="ctr"/>
            <a:r>
              <a:rPr lang="ru-RU" sz="1100" b="1" dirty="0" smtClean="0"/>
              <a:t>ЭТАПЫ</a:t>
            </a:r>
          </a:p>
          <a:p>
            <a:pPr algn="ctr"/>
            <a:r>
              <a:rPr lang="ru-RU" sz="1100" b="1" dirty="0" smtClean="0"/>
              <a:t>ЖИЗНЕННОГО ЦИКЛА</a:t>
            </a:r>
          </a:p>
          <a:p>
            <a:pPr algn="ctr"/>
            <a:r>
              <a:rPr lang="ru-RU" sz="1100" b="1" dirty="0" smtClean="0"/>
              <a:t>ПРОДУКЦИИ</a:t>
            </a:r>
            <a:endParaRPr lang="ru-RU" sz="1100" b="1" dirty="0"/>
          </a:p>
        </p:txBody>
      </p:sp>
      <p:sp>
        <p:nvSpPr>
          <p:cNvPr id="196" name="TextBox 195"/>
          <p:cNvSpPr txBox="1"/>
          <p:nvPr/>
        </p:nvSpPr>
        <p:spPr>
          <a:xfrm>
            <a:off x="3381364" y="1357298"/>
            <a:ext cx="3929090"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1200" b="1" dirty="0" smtClean="0">
                <a:latin typeface="Arial" pitchFamily="34" charset="0"/>
                <a:cs typeface="Arial" pitchFamily="34" charset="0"/>
              </a:rPr>
              <a:t>СХЕМА СИСТЕМЫ МЕНЕДЖМЕНТА КАЧЕСТВА</a:t>
            </a:r>
            <a:endParaRPr lang="ru-RU" sz="1200" b="1" dirty="0">
              <a:latin typeface="Arial" pitchFamily="34" charset="0"/>
              <a:cs typeface="Arial" pitchFamily="34" charset="0"/>
            </a:endParaRPr>
          </a:p>
        </p:txBody>
      </p:sp>
      <p:sp>
        <p:nvSpPr>
          <p:cNvPr id="197" name="TextBox 196"/>
          <p:cNvSpPr txBox="1"/>
          <p:nvPr/>
        </p:nvSpPr>
        <p:spPr>
          <a:xfrm>
            <a:off x="4667248" y="3786190"/>
            <a:ext cx="1412566" cy="430887"/>
          </a:xfrm>
          <a:prstGeom prst="rect">
            <a:avLst/>
          </a:prstGeom>
          <a:noFill/>
        </p:spPr>
        <p:txBody>
          <a:bodyPr wrap="none" rtlCol="0">
            <a:spAutoFit/>
          </a:bodyPr>
          <a:lstStyle/>
          <a:p>
            <a:pPr algn="ctr"/>
            <a:r>
              <a:rPr lang="ru-RU" sz="1100" b="1" dirty="0" smtClean="0"/>
              <a:t>СМК</a:t>
            </a:r>
          </a:p>
          <a:p>
            <a:pPr algn="ctr"/>
            <a:r>
              <a:rPr lang="ru-RU" sz="1100" b="1" dirty="0" smtClean="0"/>
              <a:t>ООО ФИРМЫ«РИК»</a:t>
            </a:r>
            <a:endParaRPr lang="ru-RU" sz="1100" b="1" dirty="0"/>
          </a:p>
        </p:txBody>
      </p:sp>
      <p:cxnSp>
        <p:nvCxnSpPr>
          <p:cNvPr id="205" name="Прямая со стрелкой 204"/>
          <p:cNvCxnSpPr>
            <a:stCxn id="70" idx="3"/>
          </p:cNvCxnSpPr>
          <p:nvPr/>
        </p:nvCxnSpPr>
        <p:spPr>
          <a:xfrm>
            <a:off x="5953132" y="5286388"/>
            <a:ext cx="214314" cy="7143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39" name="TextBox 38"/>
          <p:cNvSpPr txBox="1"/>
          <p:nvPr/>
        </p:nvSpPr>
        <p:spPr>
          <a:xfrm>
            <a:off x="595282" y="1500174"/>
            <a:ext cx="681042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КЛИЕНТЫ ФИРМЫ</a:t>
            </a:r>
            <a:endParaRPr lang="ru-RU" b="1" dirty="0">
              <a:latin typeface="Arial" pitchFamily="34" charset="0"/>
              <a:cs typeface="Arial" pitchFamily="34" charset="0"/>
            </a:endParaRPr>
          </a:p>
        </p:txBody>
      </p:sp>
      <p:grpSp>
        <p:nvGrpSpPr>
          <p:cNvPr id="65" name="Группа 64"/>
          <p:cNvGrpSpPr/>
          <p:nvPr/>
        </p:nvGrpSpPr>
        <p:grpSpPr>
          <a:xfrm>
            <a:off x="1278503" y="2071678"/>
            <a:ext cx="7348994" cy="3786214"/>
            <a:chOff x="1166786" y="2071678"/>
            <a:chExt cx="7348994" cy="3786214"/>
          </a:xfrm>
        </p:grpSpPr>
        <p:cxnSp>
          <p:nvCxnSpPr>
            <p:cNvPr id="21" name="Прямая со стрелкой 20"/>
            <p:cNvCxnSpPr/>
            <p:nvPr/>
          </p:nvCxnSpPr>
          <p:spPr>
            <a:xfrm rot="5400000">
              <a:off x="1881563" y="2785661"/>
              <a:ext cx="427834" cy="1588"/>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15" name="Прямоугольник 14"/>
            <p:cNvSpPr/>
            <p:nvPr/>
          </p:nvSpPr>
          <p:spPr>
            <a:xfrm>
              <a:off x="1881166" y="2071678"/>
              <a:ext cx="5965073" cy="57606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ПОТРЕБИТЕЛИ </a:t>
              </a:r>
            </a:p>
            <a:p>
              <a:pPr algn="ctr"/>
              <a:r>
                <a:rPr lang="ru-RU" sz="1100" dirty="0" smtClean="0">
                  <a:solidFill>
                    <a:schemeClr val="tx1"/>
                  </a:solidFill>
                </a:rPr>
                <a:t>МЕДИЦИНСКИХ  ЛАЗЕРНЫХ СИСТЕМ</a:t>
              </a:r>
              <a:endParaRPr lang="ru-RU" sz="1100" dirty="0">
                <a:solidFill>
                  <a:schemeClr val="tx1"/>
                </a:solidFill>
              </a:endParaRPr>
            </a:p>
          </p:txBody>
        </p:sp>
        <p:sp>
          <p:nvSpPr>
            <p:cNvPr id="16" name="Прямоугольник 15"/>
            <p:cNvSpPr/>
            <p:nvPr/>
          </p:nvSpPr>
          <p:spPr>
            <a:xfrm>
              <a:off x="1166786" y="3000372"/>
              <a:ext cx="1776830" cy="57150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ФЕДЕРАЛЬНЫЕ УЧРЕЖДЕНИЯ ЗДРАВООХРАНЕНИЯ </a:t>
              </a:r>
              <a:endParaRPr lang="ru-RU" sz="1100" dirty="0">
                <a:solidFill>
                  <a:schemeClr val="tx1"/>
                </a:solidFill>
              </a:endParaRPr>
            </a:p>
          </p:txBody>
        </p:sp>
        <p:cxnSp>
          <p:nvCxnSpPr>
            <p:cNvPr id="20" name="Прямая соединительная линия 19"/>
            <p:cNvCxnSpPr>
              <a:endCxn id="15" idx="3"/>
            </p:cNvCxnSpPr>
            <p:nvPr/>
          </p:nvCxnSpPr>
          <p:spPr>
            <a:xfrm rot="5400000">
              <a:off x="7845144" y="2358615"/>
              <a:ext cx="2190" cy="0"/>
            </a:xfrm>
            <a:prstGeom prst="line">
              <a:avLst/>
            </a:prstGeom>
            <a:ln>
              <a:solidFill>
                <a:srgbClr val="25512A"/>
              </a:solidFill>
            </a:ln>
          </p:spPr>
          <p:style>
            <a:lnRef idx="2">
              <a:schemeClr val="accent3"/>
            </a:lnRef>
            <a:fillRef idx="0">
              <a:schemeClr val="accent3"/>
            </a:fillRef>
            <a:effectRef idx="1">
              <a:schemeClr val="accent3"/>
            </a:effectRef>
            <a:fontRef idx="minor">
              <a:schemeClr val="tx1"/>
            </a:fontRef>
          </p:style>
        </p:cxnSp>
        <p:cxnSp>
          <p:nvCxnSpPr>
            <p:cNvPr id="23" name="Прямая со стрелкой 22"/>
            <p:cNvCxnSpPr/>
            <p:nvPr/>
          </p:nvCxnSpPr>
          <p:spPr>
            <a:xfrm rot="5400000">
              <a:off x="3775067" y="2820983"/>
              <a:ext cx="356396"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24" name="Прямоугольник 23"/>
            <p:cNvSpPr/>
            <p:nvPr/>
          </p:nvSpPr>
          <p:spPr>
            <a:xfrm>
              <a:off x="3024174" y="3000372"/>
              <a:ext cx="1776830" cy="57150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ГОСУДАРСТВЕННЫЕ УЧРЕЖДЕНИЯ ЗДРАВООХРАНЕНИЯ </a:t>
              </a:r>
              <a:endParaRPr lang="ru-RU" sz="1100" dirty="0">
                <a:solidFill>
                  <a:schemeClr val="tx1"/>
                </a:solidFill>
              </a:endParaRPr>
            </a:p>
          </p:txBody>
        </p:sp>
        <p:sp>
          <p:nvSpPr>
            <p:cNvPr id="26" name="Прямоугольник 25"/>
            <p:cNvSpPr/>
            <p:nvPr/>
          </p:nvSpPr>
          <p:spPr>
            <a:xfrm>
              <a:off x="6738950" y="3000372"/>
              <a:ext cx="1776830" cy="57150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ЧАСТНЫЕ МЕДИЦИНСКИЕ ЦЕНТРЫ</a:t>
              </a:r>
              <a:endParaRPr lang="ru-RU" sz="1100" dirty="0">
                <a:solidFill>
                  <a:schemeClr val="tx1"/>
                </a:solidFill>
              </a:endParaRPr>
            </a:p>
          </p:txBody>
        </p:sp>
        <p:cxnSp>
          <p:nvCxnSpPr>
            <p:cNvPr id="31" name="Прямая со стрелкой 30"/>
            <p:cNvCxnSpPr/>
            <p:nvPr/>
          </p:nvCxnSpPr>
          <p:spPr>
            <a:xfrm rot="5400000">
              <a:off x="5561017" y="2820983"/>
              <a:ext cx="356396"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34" name="Прямоугольник 33"/>
            <p:cNvSpPr/>
            <p:nvPr/>
          </p:nvSpPr>
          <p:spPr>
            <a:xfrm>
              <a:off x="4881562" y="3000372"/>
              <a:ext cx="1776830" cy="57150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МУНИЦИПАЛЬНЫЕ УЧРЕЖДЕНИЯ ЗДРАВООХРАНЕНИЯ</a:t>
              </a:r>
              <a:endParaRPr lang="ru-RU" sz="1100" dirty="0">
                <a:solidFill>
                  <a:schemeClr val="tx1"/>
                </a:solidFill>
              </a:endParaRPr>
            </a:p>
          </p:txBody>
        </p:sp>
        <p:cxnSp>
          <p:nvCxnSpPr>
            <p:cNvPr id="38" name="Прямая со стрелкой 37"/>
            <p:cNvCxnSpPr/>
            <p:nvPr/>
          </p:nvCxnSpPr>
          <p:spPr>
            <a:xfrm rot="5400000">
              <a:off x="7418405" y="2820983"/>
              <a:ext cx="356396" cy="794"/>
            </a:xfrm>
            <a:prstGeom prst="straightConnector1">
              <a:avLst/>
            </a:prstGeom>
            <a:ln>
              <a:solidFill>
                <a:srgbClr val="25512A"/>
              </a:solidFill>
              <a:tailEnd type="arrow"/>
            </a:ln>
          </p:spPr>
          <p:style>
            <a:lnRef idx="2">
              <a:schemeClr val="accent3"/>
            </a:lnRef>
            <a:fillRef idx="0">
              <a:schemeClr val="accent3"/>
            </a:fillRef>
            <a:effectRef idx="1">
              <a:schemeClr val="accent3"/>
            </a:effectRef>
            <a:fontRef idx="minor">
              <a:schemeClr val="tx1"/>
            </a:fontRef>
          </p:style>
        </p:cxnSp>
        <p:sp>
          <p:nvSpPr>
            <p:cNvPr id="49" name="Прямоугольник 48"/>
            <p:cNvSpPr/>
            <p:nvPr/>
          </p:nvSpPr>
          <p:spPr>
            <a:xfrm>
              <a:off x="1166786" y="3571876"/>
              <a:ext cx="1776830"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НАУЧНО-ИССЛЕДОВАТЕЛЬСКИЕ</a:t>
              </a:r>
            </a:p>
            <a:p>
              <a:pPr algn="ctr"/>
              <a:r>
                <a:rPr lang="ru-RU" sz="1100" dirty="0" smtClean="0">
                  <a:solidFill>
                    <a:schemeClr val="tx1"/>
                  </a:solidFill>
                </a:rPr>
                <a:t>ИНСТИТУТЫ</a:t>
              </a:r>
              <a:endParaRPr lang="ru-RU" sz="1100" dirty="0">
                <a:solidFill>
                  <a:schemeClr val="tx1"/>
                </a:solidFill>
              </a:endParaRPr>
            </a:p>
          </p:txBody>
        </p:sp>
        <p:sp>
          <p:nvSpPr>
            <p:cNvPr id="51" name="Прямоугольник 50"/>
            <p:cNvSpPr/>
            <p:nvPr/>
          </p:nvSpPr>
          <p:spPr>
            <a:xfrm>
              <a:off x="1166786" y="4143380"/>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ФЕДЕРАЛЬНЫЕ МЕДИЦИНСКИЕ ЦЕНТРЫ</a:t>
              </a:r>
              <a:endParaRPr lang="ru-RU" sz="1100" dirty="0">
                <a:solidFill>
                  <a:schemeClr val="tx1"/>
                </a:solidFill>
              </a:endParaRPr>
            </a:p>
          </p:txBody>
        </p:sp>
        <p:sp>
          <p:nvSpPr>
            <p:cNvPr id="52" name="Прямоугольник 51"/>
            <p:cNvSpPr/>
            <p:nvPr/>
          </p:nvSpPr>
          <p:spPr>
            <a:xfrm>
              <a:off x="1166786" y="5143512"/>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ОНКОЛОГИЧЕСКИЕ ЦЕНТРЫ</a:t>
              </a:r>
              <a:endParaRPr lang="ru-RU" sz="1100" dirty="0">
                <a:solidFill>
                  <a:schemeClr val="tx1"/>
                </a:solidFill>
              </a:endParaRPr>
            </a:p>
          </p:txBody>
        </p:sp>
        <p:sp>
          <p:nvSpPr>
            <p:cNvPr id="53" name="Прямоугольник 52"/>
            <p:cNvSpPr/>
            <p:nvPr/>
          </p:nvSpPr>
          <p:spPr>
            <a:xfrm>
              <a:off x="3024174" y="3571876"/>
              <a:ext cx="1776830"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КРАЕВЫЕ, РЕСПУБЛИКАНСКИЕ, ОБЛАСТНЫЕ БОЛЬНИЦЫ</a:t>
              </a:r>
              <a:endParaRPr lang="ru-RU" sz="1100" dirty="0">
                <a:solidFill>
                  <a:schemeClr val="tx1"/>
                </a:solidFill>
              </a:endParaRPr>
            </a:p>
          </p:txBody>
        </p:sp>
        <p:sp>
          <p:nvSpPr>
            <p:cNvPr id="54" name="Прямоугольник 53"/>
            <p:cNvSpPr/>
            <p:nvPr/>
          </p:nvSpPr>
          <p:spPr>
            <a:xfrm>
              <a:off x="3024174" y="4143380"/>
              <a:ext cx="1776830"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ПЕРИНАТАЛЬНЫЕ ЦЕНТРЫ, РОДИЛЬНЫЕ ДОМА</a:t>
              </a:r>
              <a:endParaRPr lang="ru-RU" sz="1100" dirty="0">
                <a:solidFill>
                  <a:schemeClr val="tx1"/>
                </a:solidFill>
              </a:endParaRPr>
            </a:p>
          </p:txBody>
        </p:sp>
        <p:sp>
          <p:nvSpPr>
            <p:cNvPr id="55" name="Прямоугольник 54"/>
            <p:cNvSpPr/>
            <p:nvPr/>
          </p:nvSpPr>
          <p:spPr>
            <a:xfrm>
              <a:off x="3024174" y="4714884"/>
              <a:ext cx="1776830" cy="714380"/>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ОНКОЛОГИЧЕСКИЕ, КОЖНО-ВЕНЕРОЛОГИЧЕСКИЕ ДИСПАНСЕРЫ</a:t>
              </a:r>
              <a:endParaRPr lang="ru-RU" sz="1100" dirty="0">
                <a:solidFill>
                  <a:schemeClr val="tx1"/>
                </a:solidFill>
              </a:endParaRPr>
            </a:p>
          </p:txBody>
        </p:sp>
        <p:sp>
          <p:nvSpPr>
            <p:cNvPr id="56" name="Прямоугольник 55"/>
            <p:cNvSpPr/>
            <p:nvPr/>
          </p:nvSpPr>
          <p:spPr>
            <a:xfrm>
              <a:off x="4881562" y="3571876"/>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ГОРОДСКИЕ БОЛЬНИЦЫ </a:t>
              </a:r>
            </a:p>
            <a:p>
              <a:pPr algn="ctr"/>
              <a:r>
                <a:rPr lang="ru-RU" sz="1100" dirty="0" smtClean="0">
                  <a:solidFill>
                    <a:schemeClr val="tx1"/>
                  </a:solidFill>
                </a:rPr>
                <a:t>И ПОЛИКЛИНИКИ</a:t>
              </a:r>
              <a:endParaRPr lang="ru-RU" sz="1100" dirty="0">
                <a:solidFill>
                  <a:schemeClr val="tx1"/>
                </a:solidFill>
              </a:endParaRPr>
            </a:p>
          </p:txBody>
        </p:sp>
        <p:sp>
          <p:nvSpPr>
            <p:cNvPr id="57" name="Прямоугольник 56"/>
            <p:cNvSpPr/>
            <p:nvPr/>
          </p:nvSpPr>
          <p:spPr>
            <a:xfrm>
              <a:off x="4881562" y="4000504"/>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РАЙОННЫЕ  БОЛЬНИЦЫ</a:t>
              </a:r>
            </a:p>
            <a:p>
              <a:pPr algn="ctr"/>
              <a:r>
                <a:rPr lang="ru-RU" sz="1100" dirty="0" smtClean="0">
                  <a:solidFill>
                    <a:schemeClr val="tx1"/>
                  </a:solidFill>
                </a:rPr>
                <a:t> И ПОЛИКЛИНИКИ</a:t>
              </a:r>
              <a:endParaRPr lang="ru-RU" sz="1100" dirty="0">
                <a:solidFill>
                  <a:schemeClr val="tx1"/>
                </a:solidFill>
              </a:endParaRPr>
            </a:p>
          </p:txBody>
        </p:sp>
        <p:sp>
          <p:nvSpPr>
            <p:cNvPr id="58" name="Прямоугольник 57"/>
            <p:cNvSpPr/>
            <p:nvPr/>
          </p:nvSpPr>
          <p:spPr>
            <a:xfrm>
              <a:off x="1166786" y="4572008"/>
              <a:ext cx="1776830"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КЛИНИЧЕСКИЕ БОЛЬНИЦЫ И МЕДСАНЧАСТИ</a:t>
              </a:r>
              <a:endParaRPr lang="ru-RU" sz="1100" dirty="0">
                <a:solidFill>
                  <a:schemeClr val="tx1"/>
                </a:solidFill>
              </a:endParaRPr>
            </a:p>
          </p:txBody>
        </p:sp>
        <p:sp>
          <p:nvSpPr>
            <p:cNvPr id="59" name="Прямоугольник 58"/>
            <p:cNvSpPr/>
            <p:nvPr/>
          </p:nvSpPr>
          <p:spPr>
            <a:xfrm>
              <a:off x="1166786" y="5572140"/>
              <a:ext cx="1776830" cy="285752"/>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ВОЕННЫЕ ГОСПИТАЛИ  </a:t>
              </a:r>
              <a:endParaRPr lang="ru-RU" sz="1100" dirty="0">
                <a:solidFill>
                  <a:schemeClr val="tx1"/>
                </a:solidFill>
              </a:endParaRPr>
            </a:p>
          </p:txBody>
        </p:sp>
        <p:sp>
          <p:nvSpPr>
            <p:cNvPr id="60" name="Прямоугольник 59"/>
            <p:cNvSpPr/>
            <p:nvPr/>
          </p:nvSpPr>
          <p:spPr>
            <a:xfrm>
              <a:off x="4881562" y="5000636"/>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ЖЕНСКИЕ КОНСУЛЬТАЦИИ</a:t>
              </a:r>
              <a:endParaRPr lang="ru-RU" sz="1100" dirty="0">
                <a:solidFill>
                  <a:schemeClr val="tx1"/>
                </a:solidFill>
              </a:endParaRPr>
            </a:p>
          </p:txBody>
        </p:sp>
        <p:sp>
          <p:nvSpPr>
            <p:cNvPr id="61" name="Прямоугольник 60"/>
            <p:cNvSpPr/>
            <p:nvPr/>
          </p:nvSpPr>
          <p:spPr>
            <a:xfrm>
              <a:off x="4881562" y="4429132"/>
              <a:ext cx="1776830" cy="571504"/>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ПЕРИНАТАЛЬНЫЕ ЦЕНТРЫ, РОДИЛЬНЫЕ ДОМА</a:t>
              </a:r>
              <a:endParaRPr lang="ru-RU" sz="1100" dirty="0">
                <a:solidFill>
                  <a:schemeClr val="tx1"/>
                </a:solidFill>
              </a:endParaRPr>
            </a:p>
          </p:txBody>
        </p:sp>
        <p:sp>
          <p:nvSpPr>
            <p:cNvPr id="62" name="Прямоугольник 61"/>
            <p:cNvSpPr/>
            <p:nvPr/>
          </p:nvSpPr>
          <p:spPr>
            <a:xfrm>
              <a:off x="6738950" y="3571876"/>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СЕТЕВЫЕ МЕДИЦИНСКИЕ ЦЕНТРЫ</a:t>
              </a:r>
              <a:endParaRPr lang="ru-RU" sz="1100" dirty="0">
                <a:solidFill>
                  <a:schemeClr val="tx1"/>
                </a:solidFill>
              </a:endParaRPr>
            </a:p>
          </p:txBody>
        </p:sp>
        <p:sp>
          <p:nvSpPr>
            <p:cNvPr id="63" name="Прямоугольник 62"/>
            <p:cNvSpPr/>
            <p:nvPr/>
          </p:nvSpPr>
          <p:spPr>
            <a:xfrm>
              <a:off x="6738950" y="4000504"/>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РЕГИОНАЛЬНЫЕ МЕДИЦИНСКИЕ ЦЕНТРЫ</a:t>
              </a:r>
              <a:endParaRPr lang="ru-RU" sz="1100" dirty="0">
                <a:solidFill>
                  <a:schemeClr val="tx1"/>
                </a:solidFill>
              </a:endParaRPr>
            </a:p>
          </p:txBody>
        </p:sp>
        <p:sp>
          <p:nvSpPr>
            <p:cNvPr id="64" name="Прямоугольник 63"/>
            <p:cNvSpPr/>
            <p:nvPr/>
          </p:nvSpPr>
          <p:spPr>
            <a:xfrm>
              <a:off x="6738950" y="4429132"/>
              <a:ext cx="1776830" cy="428628"/>
            </a:xfrm>
            <a:prstGeom prst="rect">
              <a:avLst/>
            </a:prstGeom>
            <a:solidFill>
              <a:schemeClr val="bg2">
                <a:lumMod val="9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100" dirty="0" smtClean="0">
                  <a:solidFill>
                    <a:schemeClr val="tx1"/>
                  </a:solidFill>
                </a:rPr>
                <a:t>КАБИНЕТЫ ЧАСТНОЙ ПРАКТИКИ</a:t>
              </a:r>
              <a:endParaRPr lang="ru-RU" sz="1100" dirty="0">
                <a:solidFill>
                  <a:schemeClr val="tx1"/>
                </a:solidFill>
              </a:endParaRPr>
            </a:p>
          </p:txBody>
        </p:sp>
      </p:grpSp>
      <p:sp>
        <p:nvSpPr>
          <p:cNvPr id="66" name="TextBox 65"/>
          <p:cNvSpPr txBox="1"/>
          <p:nvPr/>
        </p:nvSpPr>
        <p:spPr>
          <a:xfrm>
            <a:off x="640761" y="6143644"/>
            <a:ext cx="8624477" cy="261610"/>
          </a:xfrm>
          <a:prstGeom prst="rect">
            <a:avLst/>
          </a:prstGeom>
          <a:noFill/>
        </p:spPr>
        <p:txBody>
          <a:bodyPr wrap="none" rtlCol="0">
            <a:spAutoFit/>
          </a:bodyPr>
          <a:lstStyle/>
          <a:p>
            <a:r>
              <a:rPr lang="ru-RU" sz="1100" b="1" dirty="0" smtClean="0">
                <a:latin typeface="Arial" pitchFamily="34" charset="0"/>
                <a:cs typeface="Arial" pitchFamily="34" charset="0"/>
              </a:rPr>
              <a:t>На сегодняшний день фирмой «Русский инженерный клуб» реализовано более 1500 лазерных медицинских аппаратов</a:t>
            </a:r>
            <a:endParaRPr lang="ru-RU" sz="11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Прямоугольник 55"/>
          <p:cNvSpPr/>
          <p:nvPr/>
        </p:nvSpPr>
        <p:spPr>
          <a:xfrm>
            <a:off x="7381892" y="1785926"/>
            <a:ext cx="2428892" cy="4929222"/>
          </a:xfrm>
          <a:prstGeom prst="rect">
            <a:avLst/>
          </a:prstGeom>
          <a:solidFill>
            <a:srgbClr val="A5C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p:cNvSpPr/>
          <p:nvPr/>
        </p:nvSpPr>
        <p:spPr>
          <a:xfrm>
            <a:off x="4953000" y="1785926"/>
            <a:ext cx="2428892" cy="500066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2524108" y="1785926"/>
            <a:ext cx="2428892" cy="49292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95216" y="1785926"/>
            <a:ext cx="2428892" cy="492922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11" name="Прямоугольник 10"/>
          <p:cNvSpPr/>
          <p:nvPr/>
        </p:nvSpPr>
        <p:spPr>
          <a:xfrm>
            <a:off x="166654" y="2143092"/>
            <a:ext cx="2214578" cy="428628"/>
          </a:xfrm>
          <a:prstGeom prst="rect">
            <a:avLst/>
          </a:prstGeom>
          <a:solidFill>
            <a:schemeClr val="accent3">
              <a:lumMod val="20000"/>
              <a:lumOff val="8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b="1" dirty="0" smtClean="0">
                <a:solidFill>
                  <a:srgbClr val="25512A"/>
                </a:solidFill>
              </a:rPr>
              <a:t>УБЕДИТЕСЬ В ТОМ, </a:t>
            </a:r>
          </a:p>
          <a:p>
            <a:pPr algn="ctr"/>
            <a:r>
              <a:rPr lang="ru-RU" sz="800" b="1" dirty="0" smtClean="0">
                <a:solidFill>
                  <a:srgbClr val="25512A"/>
                </a:solidFill>
              </a:rPr>
              <a:t>ЧТО ЛАЗЕР ВАМ НУЖЕН</a:t>
            </a:r>
            <a:endParaRPr lang="ru-RU" sz="800" b="1" dirty="0">
              <a:solidFill>
                <a:srgbClr val="25512A"/>
              </a:solidFill>
            </a:endParaRPr>
          </a:p>
        </p:txBody>
      </p:sp>
      <p:sp>
        <p:nvSpPr>
          <p:cNvPr id="31" name="Прямоугольник 30"/>
          <p:cNvSpPr/>
          <p:nvPr/>
        </p:nvSpPr>
        <p:spPr>
          <a:xfrm>
            <a:off x="2595546" y="2143092"/>
            <a:ext cx="2214578" cy="428628"/>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b="1" dirty="0" smtClean="0">
                <a:solidFill>
                  <a:srgbClr val="25512A"/>
                </a:solidFill>
              </a:rPr>
              <a:t>ОПРЕДЕЛИТЕСЬ, </a:t>
            </a:r>
          </a:p>
          <a:p>
            <a:pPr algn="ctr"/>
            <a:r>
              <a:rPr lang="ru-RU" sz="800" b="1" dirty="0" smtClean="0">
                <a:solidFill>
                  <a:srgbClr val="25512A"/>
                </a:solidFill>
              </a:rPr>
              <a:t>КАКОЙ ТИП ЛАЗЕРА ВАМ НУЖЕН</a:t>
            </a:r>
            <a:endParaRPr lang="ru-RU" sz="800" b="1" dirty="0">
              <a:solidFill>
                <a:srgbClr val="25512A"/>
              </a:solidFill>
            </a:endParaRPr>
          </a:p>
        </p:txBody>
      </p:sp>
      <p:sp>
        <p:nvSpPr>
          <p:cNvPr id="32" name="Прямоугольник 31"/>
          <p:cNvSpPr/>
          <p:nvPr/>
        </p:nvSpPr>
        <p:spPr>
          <a:xfrm>
            <a:off x="5024438" y="2143092"/>
            <a:ext cx="2214578" cy="428628"/>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b="1" dirty="0" smtClean="0">
                <a:solidFill>
                  <a:srgbClr val="25512A"/>
                </a:solidFill>
              </a:rPr>
              <a:t>ОПРЕДЕЛИТЕСЬ, АППАРАТ КАКОГО ПРОИЗВОДИТЕЛЯ ВАМ НУЖЕН</a:t>
            </a:r>
            <a:endParaRPr lang="ru-RU" sz="800" b="1" dirty="0">
              <a:solidFill>
                <a:srgbClr val="25512A"/>
              </a:solidFill>
            </a:endParaRPr>
          </a:p>
        </p:txBody>
      </p:sp>
      <p:sp>
        <p:nvSpPr>
          <p:cNvPr id="33" name="Прямоугольник 32"/>
          <p:cNvSpPr/>
          <p:nvPr/>
        </p:nvSpPr>
        <p:spPr>
          <a:xfrm>
            <a:off x="7453330" y="2143092"/>
            <a:ext cx="2286016" cy="428628"/>
          </a:xfrm>
          <a:prstGeom prst="rect">
            <a:avLst/>
          </a:pr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b="1" dirty="0" smtClean="0">
                <a:solidFill>
                  <a:srgbClr val="25512A"/>
                </a:solidFill>
              </a:rPr>
              <a:t>ОФОРМИТЕ </a:t>
            </a:r>
          </a:p>
          <a:p>
            <a:pPr algn="ctr"/>
            <a:r>
              <a:rPr lang="ru-RU" sz="800" b="1" dirty="0" smtClean="0">
                <a:solidFill>
                  <a:srgbClr val="25512A"/>
                </a:solidFill>
              </a:rPr>
              <a:t>ПОКУПКУ</a:t>
            </a:r>
            <a:endParaRPr lang="ru-RU" sz="800" b="1" dirty="0">
              <a:solidFill>
                <a:srgbClr val="25512A"/>
              </a:solidFill>
            </a:endParaRPr>
          </a:p>
        </p:txBody>
      </p:sp>
      <p:sp>
        <p:nvSpPr>
          <p:cNvPr id="34" name="Прямоугольник 33"/>
          <p:cNvSpPr/>
          <p:nvPr/>
        </p:nvSpPr>
        <p:spPr>
          <a:xfrm>
            <a:off x="166654" y="3143224"/>
            <a:ext cx="1500198" cy="642942"/>
          </a:xfrm>
          <a:prstGeom prst="rect">
            <a:avLst/>
          </a:prstGeom>
          <a:solidFill>
            <a:srgbClr val="FFCC66"/>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В РАБОТЕ Я ОБХОЖУСЬ БЕЗ ЛАЗЕРА.</a:t>
            </a:r>
          </a:p>
          <a:p>
            <a:pPr algn="ctr"/>
            <a:r>
              <a:rPr lang="ru-RU" sz="800" dirty="0" smtClean="0">
                <a:solidFill>
                  <a:schemeClr val="tx1"/>
                </a:solidFill>
              </a:rPr>
              <a:t>ЗАЧЕМ МНЕ НУЖЕН ЛАЗЕР?</a:t>
            </a:r>
            <a:endParaRPr lang="ru-RU" sz="800" dirty="0">
              <a:solidFill>
                <a:schemeClr val="tx1"/>
              </a:solidFill>
            </a:endParaRPr>
          </a:p>
        </p:txBody>
      </p:sp>
      <p:sp>
        <p:nvSpPr>
          <p:cNvPr id="38" name="Прямоугольник 37"/>
          <p:cNvSpPr/>
          <p:nvPr/>
        </p:nvSpPr>
        <p:spPr>
          <a:xfrm>
            <a:off x="2595546" y="3143224"/>
            <a:ext cx="1428760" cy="642942"/>
          </a:xfrm>
          <a:prstGeom prst="rect">
            <a:avLst/>
          </a:prstGeom>
          <a:solidFill>
            <a:srgbClr val="FFCC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800" dirty="0" smtClean="0">
              <a:solidFill>
                <a:schemeClr val="tx1"/>
              </a:solidFill>
            </a:endParaRPr>
          </a:p>
          <a:p>
            <a:pPr algn="ctr"/>
            <a:r>
              <a:rPr lang="ru-RU" sz="800" dirty="0" smtClean="0">
                <a:solidFill>
                  <a:schemeClr val="tx1"/>
                </a:solidFill>
              </a:rPr>
              <a:t>Я  ПОНИМАЮ НА КАКОМ НАПРАВЛЕНИИ МЕДИЦИНЫ МНЕ НУЖЕН ЛАЗЕР, НО КАКОЙ  ТИП ЛАЗЕРА МНЕ ВЫБРАТЬ?</a:t>
            </a:r>
          </a:p>
          <a:p>
            <a:pPr algn="ctr"/>
            <a:endParaRPr lang="ru-RU" sz="800" dirty="0">
              <a:solidFill>
                <a:schemeClr val="tx1"/>
              </a:solidFill>
            </a:endParaRPr>
          </a:p>
        </p:txBody>
      </p:sp>
      <p:sp>
        <p:nvSpPr>
          <p:cNvPr id="40" name="Прямоугольник 39"/>
          <p:cNvSpPr/>
          <p:nvPr/>
        </p:nvSpPr>
        <p:spPr>
          <a:xfrm>
            <a:off x="5024438" y="3143224"/>
            <a:ext cx="1428760" cy="642942"/>
          </a:xfrm>
          <a:prstGeom prst="rect">
            <a:avLst/>
          </a:prstGeom>
          <a:solidFill>
            <a:srgbClr val="FFCC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800" dirty="0" smtClean="0">
              <a:solidFill>
                <a:schemeClr val="tx1"/>
              </a:solidFill>
            </a:endParaRPr>
          </a:p>
          <a:p>
            <a:pPr algn="ctr"/>
            <a:r>
              <a:rPr lang="ru-RU" sz="800" dirty="0" smtClean="0">
                <a:solidFill>
                  <a:schemeClr val="tx1"/>
                </a:solidFill>
              </a:rPr>
              <a:t>Я  ПОНИМАЮ КАКОЙ ТИП ЛАЗЕРА МНЕ НУЖЕН, НО КАКОЙ  ИМЕННО АППАРАТ МНЕ ВЫБРАТЬ?</a:t>
            </a:r>
          </a:p>
          <a:p>
            <a:pPr algn="ctr"/>
            <a:endParaRPr lang="ru-RU" sz="800" dirty="0">
              <a:solidFill>
                <a:schemeClr val="tx1"/>
              </a:solidFill>
            </a:endParaRPr>
          </a:p>
        </p:txBody>
      </p:sp>
      <p:sp>
        <p:nvSpPr>
          <p:cNvPr id="41" name="Прямоугольник 40"/>
          <p:cNvSpPr/>
          <p:nvPr/>
        </p:nvSpPr>
        <p:spPr>
          <a:xfrm>
            <a:off x="7453330" y="3143224"/>
            <a:ext cx="1428760" cy="642966"/>
          </a:xfrm>
          <a:prstGeom prst="rect">
            <a:avLst/>
          </a:prstGeom>
          <a:solidFill>
            <a:srgbClr val="FFCC66"/>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800" dirty="0" smtClean="0">
              <a:solidFill>
                <a:schemeClr val="tx1"/>
              </a:solidFill>
            </a:endParaRPr>
          </a:p>
          <a:p>
            <a:pPr algn="ctr"/>
            <a:r>
              <a:rPr lang="ru-RU" sz="800" dirty="0" smtClean="0">
                <a:solidFill>
                  <a:schemeClr val="tx1"/>
                </a:solidFill>
              </a:rPr>
              <a:t>Я  ПРИНЯЛ РЕШЕНИЕ О ПОКУПКЕ ВАШЕГО ЛАЗЕРА, КАКИЕ УСЛОВИЯ ВЫ МНЕ ПРЕДЛОЖИТЕ?</a:t>
            </a:r>
          </a:p>
          <a:p>
            <a:pPr algn="ctr"/>
            <a:endParaRPr lang="ru-RU" sz="800" dirty="0">
              <a:solidFill>
                <a:schemeClr val="tx1"/>
              </a:solidFill>
            </a:endParaRPr>
          </a:p>
        </p:txBody>
      </p:sp>
      <p:sp>
        <p:nvSpPr>
          <p:cNvPr id="17" name="Прямоугольник 16"/>
          <p:cNvSpPr/>
          <p:nvPr/>
        </p:nvSpPr>
        <p:spPr>
          <a:xfrm>
            <a:off x="809596" y="4214770"/>
            <a:ext cx="1500198" cy="428676"/>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Материалы по сравнению лазерных технологий лечения с применяемыми</a:t>
            </a:r>
            <a:endParaRPr lang="ru-RU" sz="800" dirty="0">
              <a:solidFill>
                <a:schemeClr val="tx1"/>
              </a:solidFill>
            </a:endParaRPr>
          </a:p>
        </p:txBody>
      </p:sp>
      <p:sp>
        <p:nvSpPr>
          <p:cNvPr id="18" name="Прямоугольник 17"/>
          <p:cNvSpPr/>
          <p:nvPr/>
        </p:nvSpPr>
        <p:spPr>
          <a:xfrm>
            <a:off x="809596" y="4643446"/>
            <a:ext cx="1500198" cy="28575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Коммерческая выгода внедрения лазера</a:t>
            </a:r>
            <a:endParaRPr lang="ru-RU" sz="800" dirty="0">
              <a:solidFill>
                <a:schemeClr val="tx1"/>
              </a:solidFill>
            </a:endParaRPr>
          </a:p>
        </p:txBody>
      </p:sp>
      <p:sp>
        <p:nvSpPr>
          <p:cNvPr id="19" name="Прямоугольник 18"/>
          <p:cNvSpPr/>
          <p:nvPr/>
        </p:nvSpPr>
        <p:spPr>
          <a:xfrm>
            <a:off x="809596" y="4929198"/>
            <a:ext cx="1500198" cy="35719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Отзывы клиентов о внедрении лазерных технологий</a:t>
            </a:r>
            <a:endParaRPr lang="ru-RU" sz="800" dirty="0">
              <a:solidFill>
                <a:schemeClr val="tx1"/>
              </a:solidFill>
            </a:endParaRPr>
          </a:p>
        </p:txBody>
      </p:sp>
      <p:sp>
        <p:nvSpPr>
          <p:cNvPr id="20" name="Прямоугольник 19"/>
          <p:cNvSpPr/>
          <p:nvPr/>
        </p:nvSpPr>
        <p:spPr>
          <a:xfrm>
            <a:off x="809596" y="3929066"/>
            <a:ext cx="1500198" cy="28575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Ознакомительное предложение на поставку</a:t>
            </a:r>
            <a:endParaRPr lang="ru-RU" sz="800" dirty="0">
              <a:solidFill>
                <a:schemeClr val="tx1"/>
              </a:solidFill>
            </a:endParaRPr>
          </a:p>
        </p:txBody>
      </p:sp>
      <p:sp>
        <p:nvSpPr>
          <p:cNvPr id="21" name="Прямоугольник 20"/>
          <p:cNvSpPr/>
          <p:nvPr/>
        </p:nvSpPr>
        <p:spPr>
          <a:xfrm>
            <a:off x="3309926" y="4214794"/>
            <a:ext cx="1500198" cy="28575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Показания к применению</a:t>
            </a:r>
            <a:endParaRPr lang="ru-RU" sz="800" dirty="0">
              <a:solidFill>
                <a:schemeClr val="tx1"/>
              </a:solidFill>
            </a:endParaRPr>
          </a:p>
        </p:txBody>
      </p:sp>
      <p:sp>
        <p:nvSpPr>
          <p:cNvPr id="22" name="Прямоугольник 21"/>
          <p:cNvSpPr/>
          <p:nvPr/>
        </p:nvSpPr>
        <p:spPr>
          <a:xfrm>
            <a:off x="3309926" y="4500570"/>
            <a:ext cx="1500198" cy="35719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Разница между различными типами лазеров</a:t>
            </a:r>
            <a:endParaRPr lang="ru-RU" sz="800" dirty="0">
              <a:solidFill>
                <a:schemeClr val="tx1"/>
              </a:solidFill>
            </a:endParaRPr>
          </a:p>
        </p:txBody>
      </p:sp>
      <p:sp>
        <p:nvSpPr>
          <p:cNvPr id="23" name="Прямоугольник 22"/>
          <p:cNvSpPr/>
          <p:nvPr/>
        </p:nvSpPr>
        <p:spPr>
          <a:xfrm>
            <a:off x="3309926" y="4857760"/>
            <a:ext cx="1500198" cy="35719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Демонстрация возможностей (видео, мастер-классы и т.д.)</a:t>
            </a:r>
            <a:endParaRPr lang="ru-RU" sz="800" dirty="0">
              <a:solidFill>
                <a:schemeClr val="tx1"/>
              </a:solidFill>
            </a:endParaRPr>
          </a:p>
        </p:txBody>
      </p:sp>
      <p:sp>
        <p:nvSpPr>
          <p:cNvPr id="24" name="Прямоугольник 23"/>
          <p:cNvSpPr/>
          <p:nvPr/>
        </p:nvSpPr>
        <p:spPr>
          <a:xfrm>
            <a:off x="3309926" y="5214950"/>
            <a:ext cx="1500198" cy="28575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Отзывы клиентов</a:t>
            </a:r>
            <a:endParaRPr lang="ru-RU" sz="800" dirty="0">
              <a:solidFill>
                <a:schemeClr val="tx1"/>
              </a:solidFill>
            </a:endParaRPr>
          </a:p>
        </p:txBody>
      </p:sp>
      <p:sp>
        <p:nvSpPr>
          <p:cNvPr id="25" name="Прямоугольник 24"/>
          <p:cNvSpPr/>
          <p:nvPr/>
        </p:nvSpPr>
        <p:spPr>
          <a:xfrm>
            <a:off x="3309926" y="3929066"/>
            <a:ext cx="1500198" cy="28575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Подробное </a:t>
            </a:r>
          </a:p>
          <a:p>
            <a:pPr algn="ctr"/>
            <a:r>
              <a:rPr lang="ru-RU" sz="800" dirty="0" smtClean="0">
                <a:solidFill>
                  <a:schemeClr val="tx1"/>
                </a:solidFill>
              </a:rPr>
              <a:t>предложение на поставку</a:t>
            </a:r>
            <a:endParaRPr lang="ru-RU" sz="800" dirty="0">
              <a:solidFill>
                <a:schemeClr val="tx1"/>
              </a:solidFill>
            </a:endParaRPr>
          </a:p>
        </p:txBody>
      </p:sp>
      <p:sp>
        <p:nvSpPr>
          <p:cNvPr id="26" name="Прямоугольник 25"/>
          <p:cNvSpPr/>
          <p:nvPr/>
        </p:nvSpPr>
        <p:spPr>
          <a:xfrm>
            <a:off x="5738818" y="3929042"/>
            <a:ext cx="1500198" cy="500066"/>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Сравнение с аналогами (технические и эксплуатационные характеристики)</a:t>
            </a:r>
            <a:endParaRPr lang="ru-RU" sz="800" dirty="0">
              <a:solidFill>
                <a:schemeClr val="tx1"/>
              </a:solidFill>
            </a:endParaRPr>
          </a:p>
        </p:txBody>
      </p:sp>
      <p:sp>
        <p:nvSpPr>
          <p:cNvPr id="27" name="Прямоугольник 26"/>
          <p:cNvSpPr/>
          <p:nvPr/>
        </p:nvSpPr>
        <p:spPr>
          <a:xfrm>
            <a:off x="5738818" y="4429132"/>
            <a:ext cx="1500198" cy="21431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Обоснование цены</a:t>
            </a:r>
            <a:endParaRPr lang="ru-RU" sz="800" dirty="0">
              <a:solidFill>
                <a:schemeClr val="tx1"/>
              </a:solidFill>
            </a:endParaRPr>
          </a:p>
        </p:txBody>
      </p:sp>
      <p:sp>
        <p:nvSpPr>
          <p:cNvPr id="28" name="Прямоугольник 27"/>
          <p:cNvSpPr/>
          <p:nvPr/>
        </p:nvSpPr>
        <p:spPr>
          <a:xfrm>
            <a:off x="5738818" y="4643446"/>
            <a:ext cx="1500198" cy="21431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Оптимальная комплектация</a:t>
            </a:r>
            <a:endParaRPr lang="ru-RU" sz="800" dirty="0">
              <a:solidFill>
                <a:schemeClr val="tx1"/>
              </a:solidFill>
            </a:endParaRPr>
          </a:p>
        </p:txBody>
      </p:sp>
      <p:sp>
        <p:nvSpPr>
          <p:cNvPr id="29" name="Прямоугольник 28"/>
          <p:cNvSpPr/>
          <p:nvPr/>
        </p:nvSpPr>
        <p:spPr>
          <a:xfrm>
            <a:off x="5738818" y="4857760"/>
            <a:ext cx="1500198" cy="21431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Обучение специалистов</a:t>
            </a:r>
            <a:endParaRPr lang="ru-RU" sz="800" dirty="0">
              <a:solidFill>
                <a:schemeClr val="tx1"/>
              </a:solidFill>
            </a:endParaRPr>
          </a:p>
        </p:txBody>
      </p:sp>
      <p:sp>
        <p:nvSpPr>
          <p:cNvPr id="30" name="Прямоугольник 29"/>
          <p:cNvSpPr/>
          <p:nvPr/>
        </p:nvSpPr>
        <p:spPr>
          <a:xfrm>
            <a:off x="5738818" y="5072074"/>
            <a:ext cx="1500198" cy="21431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Техническое обслуживание</a:t>
            </a:r>
            <a:endParaRPr lang="ru-RU" sz="800" dirty="0">
              <a:solidFill>
                <a:schemeClr val="tx1"/>
              </a:solidFill>
            </a:endParaRPr>
          </a:p>
        </p:txBody>
      </p:sp>
      <p:sp>
        <p:nvSpPr>
          <p:cNvPr id="36" name="Прямоугольник 35"/>
          <p:cNvSpPr/>
          <p:nvPr/>
        </p:nvSpPr>
        <p:spPr>
          <a:xfrm>
            <a:off x="5738818" y="5286388"/>
            <a:ext cx="1500198" cy="35719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Информация о деловой репутации фирмы (опыт поставок)</a:t>
            </a:r>
            <a:endParaRPr lang="ru-RU" sz="800" dirty="0">
              <a:solidFill>
                <a:schemeClr val="tx1"/>
              </a:solidFill>
            </a:endParaRPr>
          </a:p>
        </p:txBody>
      </p:sp>
      <p:sp>
        <p:nvSpPr>
          <p:cNvPr id="42" name="Прямоугольник 41"/>
          <p:cNvSpPr/>
          <p:nvPr/>
        </p:nvSpPr>
        <p:spPr>
          <a:xfrm>
            <a:off x="8239148" y="4143380"/>
            <a:ext cx="1500198" cy="28575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Согласование цены  и вариантов оплаты</a:t>
            </a:r>
            <a:endParaRPr lang="ru-RU" sz="800" dirty="0">
              <a:solidFill>
                <a:schemeClr val="tx1"/>
              </a:solidFill>
            </a:endParaRPr>
          </a:p>
        </p:txBody>
      </p:sp>
      <p:sp>
        <p:nvSpPr>
          <p:cNvPr id="43" name="Прямоугольник 42"/>
          <p:cNvSpPr/>
          <p:nvPr/>
        </p:nvSpPr>
        <p:spPr>
          <a:xfrm>
            <a:off x="8239148" y="5214950"/>
            <a:ext cx="1500198" cy="357190"/>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Сопроводительная и разрешительная документация </a:t>
            </a:r>
            <a:endParaRPr lang="ru-RU" sz="800" dirty="0">
              <a:solidFill>
                <a:schemeClr val="tx1"/>
              </a:solidFill>
            </a:endParaRPr>
          </a:p>
        </p:txBody>
      </p:sp>
      <p:sp>
        <p:nvSpPr>
          <p:cNvPr id="44" name="Прямоугольник 43"/>
          <p:cNvSpPr/>
          <p:nvPr/>
        </p:nvSpPr>
        <p:spPr>
          <a:xfrm>
            <a:off x="8239148" y="4929198"/>
            <a:ext cx="1500198" cy="285752"/>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Согласование вариантов обучения медперсонала</a:t>
            </a:r>
            <a:endParaRPr lang="ru-RU" sz="800" dirty="0">
              <a:solidFill>
                <a:schemeClr val="tx1"/>
              </a:solidFill>
            </a:endParaRPr>
          </a:p>
        </p:txBody>
      </p:sp>
      <p:sp>
        <p:nvSpPr>
          <p:cNvPr id="45" name="Прямоугольник 44"/>
          <p:cNvSpPr/>
          <p:nvPr/>
        </p:nvSpPr>
        <p:spPr>
          <a:xfrm>
            <a:off x="8239148" y="4429132"/>
            <a:ext cx="1500198" cy="500066"/>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Согласование условий поставки (доставка, пуско-наладка, технический инструктаж)</a:t>
            </a:r>
            <a:endParaRPr lang="ru-RU" sz="800" dirty="0">
              <a:solidFill>
                <a:schemeClr val="tx1"/>
              </a:solidFill>
            </a:endParaRPr>
          </a:p>
        </p:txBody>
      </p:sp>
      <p:sp>
        <p:nvSpPr>
          <p:cNvPr id="51" name="Овал 50"/>
          <p:cNvSpPr/>
          <p:nvPr/>
        </p:nvSpPr>
        <p:spPr>
          <a:xfrm>
            <a:off x="380968" y="271459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sp>
        <p:nvSpPr>
          <p:cNvPr id="52" name="Прямоугольник 51"/>
          <p:cNvSpPr/>
          <p:nvPr/>
        </p:nvSpPr>
        <p:spPr>
          <a:xfrm>
            <a:off x="166654" y="2143092"/>
            <a:ext cx="389851" cy="461665"/>
          </a:xfrm>
          <a:prstGeom prst="rect">
            <a:avLst/>
          </a:prstGeom>
        </p:spPr>
        <p:txBody>
          <a:bodyPr wrap="none">
            <a:spAutoFit/>
          </a:bodyPr>
          <a:lstStyle/>
          <a:p>
            <a:pPr algn="ctr"/>
            <a:r>
              <a:rPr lang="ru-RU" sz="2400" b="1" dirty="0" smtClean="0">
                <a:solidFill>
                  <a:srgbClr val="25512A"/>
                </a:solidFill>
                <a:latin typeface="Arial Black" pitchFamily="34" charset="0"/>
              </a:rPr>
              <a:t>1</a:t>
            </a:r>
            <a:endParaRPr lang="ru-RU" sz="2400" b="1" dirty="0">
              <a:solidFill>
                <a:srgbClr val="25512A"/>
              </a:solidFill>
              <a:latin typeface="Arial Black" pitchFamily="34" charset="0"/>
            </a:endParaRPr>
          </a:p>
        </p:txBody>
      </p:sp>
      <p:sp>
        <p:nvSpPr>
          <p:cNvPr id="57" name="Прямоугольник 56"/>
          <p:cNvSpPr/>
          <p:nvPr/>
        </p:nvSpPr>
        <p:spPr>
          <a:xfrm>
            <a:off x="2595546" y="2143092"/>
            <a:ext cx="389851" cy="461665"/>
          </a:xfrm>
          <a:prstGeom prst="rect">
            <a:avLst/>
          </a:prstGeom>
        </p:spPr>
        <p:txBody>
          <a:bodyPr wrap="none">
            <a:spAutoFit/>
          </a:bodyPr>
          <a:lstStyle/>
          <a:p>
            <a:pPr algn="ctr"/>
            <a:r>
              <a:rPr lang="ru-RU" sz="2400" b="1" dirty="0" smtClean="0">
                <a:solidFill>
                  <a:srgbClr val="25512A"/>
                </a:solidFill>
                <a:latin typeface="Arial Black" pitchFamily="34" charset="0"/>
              </a:rPr>
              <a:t>2</a:t>
            </a:r>
            <a:endParaRPr lang="ru-RU" sz="2400" b="1" dirty="0">
              <a:solidFill>
                <a:srgbClr val="25512A"/>
              </a:solidFill>
              <a:latin typeface="Arial Black" pitchFamily="34" charset="0"/>
            </a:endParaRPr>
          </a:p>
        </p:txBody>
      </p:sp>
      <p:sp>
        <p:nvSpPr>
          <p:cNvPr id="58" name="Прямоугольник 57"/>
          <p:cNvSpPr/>
          <p:nvPr/>
        </p:nvSpPr>
        <p:spPr>
          <a:xfrm>
            <a:off x="5024438" y="2143092"/>
            <a:ext cx="389851" cy="461665"/>
          </a:xfrm>
          <a:prstGeom prst="rect">
            <a:avLst/>
          </a:prstGeom>
        </p:spPr>
        <p:txBody>
          <a:bodyPr wrap="none">
            <a:spAutoFit/>
          </a:bodyPr>
          <a:lstStyle/>
          <a:p>
            <a:pPr algn="ctr"/>
            <a:r>
              <a:rPr lang="ru-RU" sz="2400" b="1" dirty="0" smtClean="0">
                <a:solidFill>
                  <a:srgbClr val="25512A"/>
                </a:solidFill>
                <a:latin typeface="Arial Black" pitchFamily="34" charset="0"/>
              </a:rPr>
              <a:t>3</a:t>
            </a:r>
            <a:endParaRPr lang="ru-RU" sz="2400" b="1" dirty="0">
              <a:solidFill>
                <a:srgbClr val="25512A"/>
              </a:solidFill>
              <a:latin typeface="Arial Black" pitchFamily="34" charset="0"/>
            </a:endParaRPr>
          </a:p>
        </p:txBody>
      </p:sp>
      <p:sp>
        <p:nvSpPr>
          <p:cNvPr id="59" name="Прямоугольник 58"/>
          <p:cNvSpPr/>
          <p:nvPr/>
        </p:nvSpPr>
        <p:spPr>
          <a:xfrm>
            <a:off x="7453330" y="2143092"/>
            <a:ext cx="389851" cy="461665"/>
          </a:xfrm>
          <a:prstGeom prst="rect">
            <a:avLst/>
          </a:prstGeom>
        </p:spPr>
        <p:txBody>
          <a:bodyPr wrap="none">
            <a:spAutoFit/>
          </a:bodyPr>
          <a:lstStyle/>
          <a:p>
            <a:pPr algn="ctr"/>
            <a:r>
              <a:rPr lang="ru-RU" sz="2400" b="1" dirty="0" smtClean="0">
                <a:solidFill>
                  <a:srgbClr val="25512A"/>
                </a:solidFill>
                <a:latin typeface="Arial Black" pitchFamily="34" charset="0"/>
              </a:rPr>
              <a:t>4</a:t>
            </a:r>
            <a:endParaRPr lang="ru-RU" sz="2400" b="1" dirty="0">
              <a:solidFill>
                <a:srgbClr val="25512A"/>
              </a:solidFill>
              <a:latin typeface="Arial Black" pitchFamily="34" charset="0"/>
            </a:endParaRPr>
          </a:p>
        </p:txBody>
      </p:sp>
      <p:cxnSp>
        <p:nvCxnSpPr>
          <p:cNvPr id="63" name="Прямая соединительная линия 62"/>
          <p:cNvCxnSpPr>
            <a:endCxn id="51" idx="0"/>
          </p:cNvCxnSpPr>
          <p:nvPr/>
        </p:nvCxnSpPr>
        <p:spPr>
          <a:xfrm rot="5400000">
            <a:off x="452406" y="2643158"/>
            <a:ext cx="142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stCxn id="51" idx="4"/>
          </p:cNvCxnSpPr>
          <p:nvPr/>
        </p:nvCxnSpPr>
        <p:spPr>
          <a:xfrm rot="5400000">
            <a:off x="452406" y="3071786"/>
            <a:ext cx="142876"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Овал 59"/>
          <p:cNvSpPr/>
          <p:nvPr/>
        </p:nvSpPr>
        <p:spPr>
          <a:xfrm>
            <a:off x="1809728" y="3357538"/>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sp>
        <p:nvSpPr>
          <p:cNvPr id="78" name="Овал 77"/>
          <p:cNvSpPr/>
          <p:nvPr/>
        </p:nvSpPr>
        <p:spPr>
          <a:xfrm>
            <a:off x="380968" y="485773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cxnSp>
        <p:nvCxnSpPr>
          <p:cNvPr id="79" name="Прямая соединительная линия 78"/>
          <p:cNvCxnSpPr>
            <a:endCxn id="78" idx="0"/>
          </p:cNvCxnSpPr>
          <p:nvPr/>
        </p:nvCxnSpPr>
        <p:spPr>
          <a:xfrm rot="5400000">
            <a:off x="-11941" y="4321951"/>
            <a:ext cx="10715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a:stCxn id="78" idx="4"/>
          </p:cNvCxnSpPr>
          <p:nvPr/>
        </p:nvCxnSpPr>
        <p:spPr>
          <a:xfrm rot="5400000">
            <a:off x="-119098" y="5786430"/>
            <a:ext cx="128588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Овал 84"/>
          <p:cNvSpPr/>
          <p:nvPr/>
        </p:nvSpPr>
        <p:spPr>
          <a:xfrm>
            <a:off x="2738422" y="271459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cxnSp>
        <p:nvCxnSpPr>
          <p:cNvPr id="86" name="Прямая соединительная линия 85"/>
          <p:cNvCxnSpPr>
            <a:endCxn id="85" idx="0"/>
          </p:cNvCxnSpPr>
          <p:nvPr/>
        </p:nvCxnSpPr>
        <p:spPr>
          <a:xfrm rot="5400000">
            <a:off x="2809860" y="2643158"/>
            <a:ext cx="142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a:stCxn id="85" idx="4"/>
          </p:cNvCxnSpPr>
          <p:nvPr/>
        </p:nvCxnSpPr>
        <p:spPr>
          <a:xfrm rot="5400000">
            <a:off x="2809860" y="3071786"/>
            <a:ext cx="142876"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Овал 87"/>
          <p:cNvSpPr/>
          <p:nvPr/>
        </p:nvSpPr>
        <p:spPr>
          <a:xfrm>
            <a:off x="2738422" y="485773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cxnSp>
        <p:nvCxnSpPr>
          <p:cNvPr id="89" name="Прямая соединительная линия 88"/>
          <p:cNvCxnSpPr>
            <a:endCxn id="88" idx="0"/>
          </p:cNvCxnSpPr>
          <p:nvPr/>
        </p:nvCxnSpPr>
        <p:spPr>
          <a:xfrm rot="5400000">
            <a:off x="2345513" y="4321951"/>
            <a:ext cx="10715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a:stCxn id="88" idx="4"/>
          </p:cNvCxnSpPr>
          <p:nvPr/>
        </p:nvCxnSpPr>
        <p:spPr>
          <a:xfrm rot="5400000">
            <a:off x="2238356" y="5786430"/>
            <a:ext cx="128588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Овал 90"/>
          <p:cNvSpPr/>
          <p:nvPr/>
        </p:nvSpPr>
        <p:spPr>
          <a:xfrm>
            <a:off x="5167314" y="271459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cxnSp>
        <p:nvCxnSpPr>
          <p:cNvPr id="92" name="Прямая соединительная линия 91"/>
          <p:cNvCxnSpPr>
            <a:endCxn id="91" idx="0"/>
          </p:cNvCxnSpPr>
          <p:nvPr/>
        </p:nvCxnSpPr>
        <p:spPr>
          <a:xfrm rot="5400000">
            <a:off x="5238752" y="2643158"/>
            <a:ext cx="142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a:stCxn id="91" idx="4"/>
          </p:cNvCxnSpPr>
          <p:nvPr/>
        </p:nvCxnSpPr>
        <p:spPr>
          <a:xfrm rot="5400000">
            <a:off x="5238752" y="3071786"/>
            <a:ext cx="142876"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Овал 93"/>
          <p:cNvSpPr/>
          <p:nvPr/>
        </p:nvSpPr>
        <p:spPr>
          <a:xfrm>
            <a:off x="5167314" y="485773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cxnSp>
        <p:nvCxnSpPr>
          <p:cNvPr id="95" name="Прямая соединительная линия 94"/>
          <p:cNvCxnSpPr>
            <a:endCxn id="94" idx="0"/>
          </p:cNvCxnSpPr>
          <p:nvPr/>
        </p:nvCxnSpPr>
        <p:spPr>
          <a:xfrm rot="5400000">
            <a:off x="4774405" y="4321951"/>
            <a:ext cx="10715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a:stCxn id="94" idx="4"/>
          </p:cNvCxnSpPr>
          <p:nvPr/>
        </p:nvCxnSpPr>
        <p:spPr>
          <a:xfrm rot="5400000">
            <a:off x="4667248" y="5786430"/>
            <a:ext cx="128588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7" name="Овал 96"/>
          <p:cNvSpPr/>
          <p:nvPr/>
        </p:nvSpPr>
        <p:spPr>
          <a:xfrm>
            <a:off x="7667644" y="271459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cxnSp>
        <p:nvCxnSpPr>
          <p:cNvPr id="98" name="Прямая соединительная линия 97"/>
          <p:cNvCxnSpPr>
            <a:endCxn id="97" idx="0"/>
          </p:cNvCxnSpPr>
          <p:nvPr/>
        </p:nvCxnSpPr>
        <p:spPr>
          <a:xfrm rot="5400000">
            <a:off x="7739082" y="2643158"/>
            <a:ext cx="142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a:stCxn id="97" idx="4"/>
          </p:cNvCxnSpPr>
          <p:nvPr/>
        </p:nvCxnSpPr>
        <p:spPr>
          <a:xfrm rot="5400000">
            <a:off x="7739082" y="3071786"/>
            <a:ext cx="142876"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0" name="Овал 99"/>
          <p:cNvSpPr/>
          <p:nvPr/>
        </p:nvSpPr>
        <p:spPr>
          <a:xfrm>
            <a:off x="7667644" y="4857736"/>
            <a:ext cx="285752" cy="285752"/>
          </a:xfrm>
          <a:prstGeom prst="ellipse">
            <a:avLst/>
          </a:prstGeom>
          <a:solidFill>
            <a:srgbClr val="FFCC66"/>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Arial Black" pitchFamily="34" charset="0"/>
              </a:rPr>
              <a:t>?</a:t>
            </a:r>
            <a:endParaRPr lang="ru-RU" sz="2000" b="1" dirty="0">
              <a:solidFill>
                <a:srgbClr val="FF0000"/>
              </a:solidFill>
              <a:latin typeface="Arial Black" pitchFamily="34" charset="0"/>
            </a:endParaRPr>
          </a:p>
        </p:txBody>
      </p:sp>
      <p:cxnSp>
        <p:nvCxnSpPr>
          <p:cNvPr id="101" name="Прямая соединительная линия 100"/>
          <p:cNvCxnSpPr>
            <a:endCxn id="100" idx="0"/>
          </p:cNvCxnSpPr>
          <p:nvPr/>
        </p:nvCxnSpPr>
        <p:spPr>
          <a:xfrm rot="5400000">
            <a:off x="7274735" y="4321951"/>
            <a:ext cx="10715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Прямая со стрелкой 101"/>
          <p:cNvCxnSpPr>
            <a:stCxn id="100" idx="4"/>
          </p:cNvCxnSpPr>
          <p:nvPr/>
        </p:nvCxnSpPr>
        <p:spPr>
          <a:xfrm rot="5400000">
            <a:off x="7167578" y="5786430"/>
            <a:ext cx="1285884"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a:stCxn id="60" idx="0"/>
          </p:cNvCxnSpPr>
          <p:nvPr/>
        </p:nvCxnSpPr>
        <p:spPr>
          <a:xfrm rot="5400000" flipH="1" flipV="1">
            <a:off x="1559695" y="2964629"/>
            <a:ext cx="785818"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a:endCxn id="60" idx="4"/>
          </p:cNvCxnSpPr>
          <p:nvPr/>
        </p:nvCxnSpPr>
        <p:spPr>
          <a:xfrm rot="5400000" flipH="1" flipV="1">
            <a:off x="1809728" y="3786166"/>
            <a:ext cx="285752"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 стрелкой 109"/>
          <p:cNvCxnSpPr>
            <a:stCxn id="159" idx="0"/>
          </p:cNvCxnSpPr>
          <p:nvPr/>
        </p:nvCxnSpPr>
        <p:spPr>
          <a:xfrm rot="5400000" flipH="1" flipV="1">
            <a:off x="1595426" y="5643566"/>
            <a:ext cx="71435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14" name="Стрелка вправо 113"/>
          <p:cNvSpPr/>
          <p:nvPr/>
        </p:nvSpPr>
        <p:spPr>
          <a:xfrm>
            <a:off x="2381232" y="2285968"/>
            <a:ext cx="214314" cy="214314"/>
          </a:xfrm>
          <a:prstGeom prst="rightArrow">
            <a:avLst/>
          </a:prstGeom>
          <a:solidFill>
            <a:srgbClr val="25512A"/>
          </a:solidFill>
          <a:ln>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5" name="Стрелка вправо 114"/>
          <p:cNvSpPr/>
          <p:nvPr/>
        </p:nvSpPr>
        <p:spPr>
          <a:xfrm>
            <a:off x="4810124" y="2285968"/>
            <a:ext cx="214314" cy="214314"/>
          </a:xfrm>
          <a:prstGeom prst="rightArrow">
            <a:avLst/>
          </a:prstGeom>
          <a:solidFill>
            <a:srgbClr val="25512A"/>
          </a:solidFill>
          <a:ln>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Стрелка вправо 115"/>
          <p:cNvSpPr/>
          <p:nvPr/>
        </p:nvSpPr>
        <p:spPr>
          <a:xfrm>
            <a:off x="7239016" y="2285968"/>
            <a:ext cx="214314" cy="214314"/>
          </a:xfrm>
          <a:prstGeom prst="rightArrow">
            <a:avLst/>
          </a:prstGeom>
          <a:solidFill>
            <a:srgbClr val="25512A"/>
          </a:solidFill>
          <a:ln>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p:nvPr/>
        </p:nvSpPr>
        <p:spPr>
          <a:xfrm>
            <a:off x="6738950" y="3357538"/>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cxnSp>
        <p:nvCxnSpPr>
          <p:cNvPr id="118" name="Прямая со стрелкой 117"/>
          <p:cNvCxnSpPr>
            <a:stCxn id="117" idx="0"/>
          </p:cNvCxnSpPr>
          <p:nvPr/>
        </p:nvCxnSpPr>
        <p:spPr>
          <a:xfrm rot="5400000" flipH="1" flipV="1">
            <a:off x="6488917" y="2964629"/>
            <a:ext cx="785818"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a:endCxn id="117" idx="4"/>
          </p:cNvCxnSpPr>
          <p:nvPr/>
        </p:nvCxnSpPr>
        <p:spPr>
          <a:xfrm rot="5400000" flipH="1" flipV="1">
            <a:off x="6738950" y="3786166"/>
            <a:ext cx="285752"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a:stCxn id="147" idx="0"/>
          </p:cNvCxnSpPr>
          <p:nvPr/>
        </p:nvCxnSpPr>
        <p:spPr>
          <a:xfrm rot="5400000" flipH="1" flipV="1">
            <a:off x="6703243" y="5822161"/>
            <a:ext cx="35716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22" name="Прямая со стрелкой 121"/>
          <p:cNvCxnSpPr/>
          <p:nvPr/>
        </p:nvCxnSpPr>
        <p:spPr>
          <a:xfrm rot="5400000" flipH="1" flipV="1">
            <a:off x="9382950" y="6357140"/>
            <a:ext cx="14287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24" name="Овал 123"/>
          <p:cNvSpPr/>
          <p:nvPr/>
        </p:nvSpPr>
        <p:spPr>
          <a:xfrm>
            <a:off x="4310058" y="3357538"/>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cxnSp>
        <p:nvCxnSpPr>
          <p:cNvPr id="125" name="Прямая со стрелкой 124"/>
          <p:cNvCxnSpPr>
            <a:stCxn id="124" idx="0"/>
          </p:cNvCxnSpPr>
          <p:nvPr/>
        </p:nvCxnSpPr>
        <p:spPr>
          <a:xfrm rot="5400000" flipH="1" flipV="1">
            <a:off x="4060025" y="2964629"/>
            <a:ext cx="785818"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26" name="Прямая со стрелкой 125"/>
          <p:cNvCxnSpPr>
            <a:endCxn id="124" idx="4"/>
          </p:cNvCxnSpPr>
          <p:nvPr/>
        </p:nvCxnSpPr>
        <p:spPr>
          <a:xfrm rot="5400000" flipH="1" flipV="1">
            <a:off x="4310058" y="3786166"/>
            <a:ext cx="285752"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28" name="Прямая со стрелкой 127"/>
          <p:cNvCxnSpPr>
            <a:stCxn id="151" idx="0"/>
          </p:cNvCxnSpPr>
          <p:nvPr/>
        </p:nvCxnSpPr>
        <p:spPr>
          <a:xfrm rot="5400000" flipH="1" flipV="1">
            <a:off x="4202901" y="5750711"/>
            <a:ext cx="50006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166654" y="6429372"/>
            <a:ext cx="9572692" cy="357190"/>
          </a:xfrm>
          <a:prstGeom prst="rect">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rgbClr val="306A37"/>
                </a:solidFill>
              </a:rPr>
              <a:t>РУССКИЙ ИНЖЕНЕРНЫЙ КЛУБ</a:t>
            </a:r>
            <a:endParaRPr lang="ru-RU" sz="1600" b="1" dirty="0">
              <a:solidFill>
                <a:srgbClr val="306A37"/>
              </a:solidFill>
            </a:endParaRPr>
          </a:p>
        </p:txBody>
      </p:sp>
      <p:sp>
        <p:nvSpPr>
          <p:cNvPr id="137" name="Овал 136"/>
          <p:cNvSpPr/>
          <p:nvPr/>
        </p:nvSpPr>
        <p:spPr>
          <a:xfrm>
            <a:off x="9310718" y="3357538"/>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cxnSp>
        <p:nvCxnSpPr>
          <p:cNvPr id="138" name="Прямая со стрелкой 137"/>
          <p:cNvCxnSpPr>
            <a:stCxn id="137" idx="0"/>
          </p:cNvCxnSpPr>
          <p:nvPr/>
        </p:nvCxnSpPr>
        <p:spPr>
          <a:xfrm rot="5400000" flipH="1" flipV="1">
            <a:off x="9060685" y="2964629"/>
            <a:ext cx="785818"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cxnSp>
        <p:nvCxnSpPr>
          <p:cNvPr id="139" name="Прямая со стрелкой 138"/>
          <p:cNvCxnSpPr>
            <a:endCxn id="137" idx="4"/>
          </p:cNvCxnSpPr>
          <p:nvPr/>
        </p:nvCxnSpPr>
        <p:spPr>
          <a:xfrm rot="5400000" flipH="1" flipV="1">
            <a:off x="9310706" y="3786178"/>
            <a:ext cx="28577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44" name="Овал 143"/>
          <p:cNvSpPr/>
          <p:nvPr/>
        </p:nvSpPr>
        <p:spPr>
          <a:xfrm>
            <a:off x="9310718" y="6000744"/>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cxnSp>
        <p:nvCxnSpPr>
          <p:cNvPr id="146" name="Прямая со стрелкой 145"/>
          <p:cNvCxnSpPr/>
          <p:nvPr/>
        </p:nvCxnSpPr>
        <p:spPr>
          <a:xfrm rot="5400000" flipH="1" flipV="1">
            <a:off x="6811182" y="6357140"/>
            <a:ext cx="14287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47" name="Овал 146"/>
          <p:cNvSpPr/>
          <p:nvPr/>
        </p:nvSpPr>
        <p:spPr>
          <a:xfrm>
            <a:off x="6738950" y="6000744"/>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cxnSp>
        <p:nvCxnSpPr>
          <p:cNvPr id="150" name="Прямая со стрелкой 149"/>
          <p:cNvCxnSpPr/>
          <p:nvPr/>
        </p:nvCxnSpPr>
        <p:spPr>
          <a:xfrm rot="5400000" flipH="1" flipV="1">
            <a:off x="4382290" y="6357140"/>
            <a:ext cx="14287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51" name="Овал 150"/>
          <p:cNvSpPr/>
          <p:nvPr/>
        </p:nvSpPr>
        <p:spPr>
          <a:xfrm>
            <a:off x="4310058" y="6000744"/>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cxnSp>
        <p:nvCxnSpPr>
          <p:cNvPr id="158" name="Прямая со стрелкой 157"/>
          <p:cNvCxnSpPr/>
          <p:nvPr/>
        </p:nvCxnSpPr>
        <p:spPr>
          <a:xfrm rot="5400000" flipH="1" flipV="1">
            <a:off x="1881960" y="6357140"/>
            <a:ext cx="142876"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59" name="Овал 158"/>
          <p:cNvSpPr/>
          <p:nvPr/>
        </p:nvSpPr>
        <p:spPr>
          <a:xfrm>
            <a:off x="1809728" y="6000744"/>
            <a:ext cx="285752" cy="285752"/>
          </a:xfrm>
          <a:prstGeom prst="ellipse">
            <a:avLst/>
          </a:prstGeom>
          <a:solidFill>
            <a:schemeClr val="accent3">
              <a:lumMod val="40000"/>
              <a:lumOff val="60000"/>
            </a:schemeClr>
          </a:solidFill>
          <a:ln w="12700">
            <a:solidFill>
              <a:srgbClr val="255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5512A"/>
                </a:solidFill>
                <a:latin typeface="Arial Black" pitchFamily="34" charset="0"/>
              </a:rPr>
              <a:t>!</a:t>
            </a:r>
            <a:endParaRPr lang="ru-RU" sz="2000" b="1" dirty="0">
              <a:solidFill>
                <a:srgbClr val="25512A"/>
              </a:solidFill>
              <a:latin typeface="Arial Black" pitchFamily="34" charset="0"/>
            </a:endParaRPr>
          </a:p>
        </p:txBody>
      </p:sp>
      <p:cxnSp>
        <p:nvCxnSpPr>
          <p:cNvPr id="172" name="Прямая со стрелкой 171"/>
          <p:cNvCxnSpPr/>
          <p:nvPr/>
        </p:nvCxnSpPr>
        <p:spPr>
          <a:xfrm rot="5400000" flipH="1" flipV="1">
            <a:off x="9239292" y="5786442"/>
            <a:ext cx="428604" cy="1588"/>
          </a:xfrm>
          <a:prstGeom prst="straightConnector1">
            <a:avLst/>
          </a:prstGeom>
          <a:ln w="19050">
            <a:solidFill>
              <a:srgbClr val="25512A"/>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523976" y="1357298"/>
            <a:ext cx="7215238" cy="307777"/>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1400" b="1" dirty="0" smtClean="0">
                <a:latin typeface="Arial" pitchFamily="34" charset="0"/>
                <a:cs typeface="Arial" pitchFamily="34" charset="0"/>
              </a:rPr>
              <a:t>СХЕМА ВЗАИМОДЕЙСТВИЯ С КЛИЕНТАМИ НА РАЗНЫХ ЭТАПАХ ПРОДАЖИ</a:t>
            </a:r>
            <a:endParaRPr lang="ru-RU" sz="1400" b="1" dirty="0">
              <a:latin typeface="Arial" pitchFamily="34" charset="0"/>
              <a:cs typeface="Arial" pitchFamily="34" charset="0"/>
            </a:endParaRPr>
          </a:p>
        </p:txBody>
      </p:sp>
      <p:sp>
        <p:nvSpPr>
          <p:cNvPr id="103" name="Прямоугольник 102"/>
          <p:cNvSpPr/>
          <p:nvPr/>
        </p:nvSpPr>
        <p:spPr>
          <a:xfrm>
            <a:off x="166654" y="1714488"/>
            <a:ext cx="9572692" cy="357190"/>
          </a:xfrm>
          <a:prstGeom prst="rect">
            <a:avLst/>
          </a:prstGeom>
          <a:solidFill>
            <a:srgbClr val="FFCC66"/>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rgbClr val="306A37"/>
                </a:solidFill>
              </a:rPr>
              <a:t>КЛИЕНТ</a:t>
            </a:r>
            <a:endParaRPr lang="ru-RU" sz="1600" b="1" dirty="0">
              <a:solidFill>
                <a:srgbClr val="306A37"/>
              </a:solidFill>
            </a:endParaRPr>
          </a:p>
        </p:txBody>
      </p:sp>
      <p:sp>
        <p:nvSpPr>
          <p:cNvPr id="109" name="Прямоугольник 108"/>
          <p:cNvSpPr/>
          <p:nvPr/>
        </p:nvSpPr>
        <p:spPr>
          <a:xfrm>
            <a:off x="8239148" y="3929066"/>
            <a:ext cx="1500198" cy="214314"/>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dirty="0" smtClean="0">
                <a:solidFill>
                  <a:schemeClr val="tx1"/>
                </a:solidFill>
              </a:rPr>
              <a:t>Заключение договора</a:t>
            </a:r>
            <a:endParaRPr lang="ru-RU" sz="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9906000" cy="144016"/>
          </a:xfrm>
          <a:prstGeom prst="rect">
            <a:avLst/>
          </a:prstGeom>
          <a:solidFill>
            <a:srgbClr val="306A37"/>
          </a:solidFill>
          <a:ln w="0">
            <a:solidFill>
              <a:srgbClr val="306A37"/>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0" y="1148114"/>
            <a:ext cx="990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99091" y="357166"/>
            <a:ext cx="6423467"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2400" b="1" dirty="0" smtClean="0">
                <a:solidFill>
                  <a:srgbClr val="25512A"/>
                </a:solidFill>
              </a:rPr>
              <a:t>ООО «Русский инженерный клуб»  </a:t>
            </a:r>
            <a:endParaRPr lang="ru-RU" sz="2400" dirty="0" smtClean="0">
              <a:solidFill>
                <a:srgbClr val="306A37"/>
              </a:solidFill>
            </a:endParaRPr>
          </a:p>
          <a:p>
            <a:r>
              <a:rPr lang="ru-RU" sz="1000" dirty="0" smtClean="0">
                <a:solidFill>
                  <a:srgbClr val="25512A"/>
                </a:solidFill>
              </a:rPr>
              <a:t>300053 г.Тула, ул.Вильямса д.8 , тел./факс +7-4872-48-47-25, 48-44-69  </a:t>
            </a:r>
          </a:p>
          <a:p>
            <a:r>
              <a:rPr lang="en-US" sz="1000" dirty="0" smtClean="0">
                <a:solidFill>
                  <a:srgbClr val="25512A"/>
                </a:solidFill>
                <a:hlinkClick r:id="rId2"/>
              </a:rPr>
              <a:t>www.lasermed.ru</a:t>
            </a:r>
            <a:r>
              <a:rPr lang="ru-RU" sz="1000" dirty="0" smtClean="0">
                <a:solidFill>
                  <a:srgbClr val="25512A"/>
                </a:solidFill>
              </a:rPr>
              <a:t>, </a:t>
            </a:r>
            <a:r>
              <a:rPr lang="en-US" sz="1000" dirty="0" smtClean="0">
                <a:solidFill>
                  <a:srgbClr val="25512A"/>
                </a:solidFill>
                <a:hlinkClick r:id="rId3"/>
              </a:rPr>
              <a:t>www.</a:t>
            </a:r>
            <a:r>
              <a:rPr lang="ru-RU" sz="1000" dirty="0" err="1" smtClean="0">
                <a:solidFill>
                  <a:srgbClr val="25512A"/>
                </a:solidFill>
                <a:hlinkClick r:id="rId3"/>
              </a:rPr>
              <a:t>лазер-тула.рф</a:t>
            </a:r>
            <a:r>
              <a:rPr lang="ru-RU" sz="1000" dirty="0" smtClean="0">
                <a:solidFill>
                  <a:srgbClr val="25512A"/>
                </a:solidFill>
              </a:rPr>
              <a:t>, </a:t>
            </a:r>
            <a:r>
              <a:rPr lang="en-US" sz="1000" dirty="0" smtClean="0">
                <a:solidFill>
                  <a:srgbClr val="25512A"/>
                </a:solidFill>
              </a:rPr>
              <a:t>e-mail: </a:t>
            </a:r>
            <a:r>
              <a:rPr lang="en-US" sz="1000" dirty="0" smtClean="0">
                <a:solidFill>
                  <a:srgbClr val="25512A"/>
                </a:solidFill>
                <a:hlinkClick r:id="rId4"/>
              </a:rPr>
              <a:t>rik@lasermed.ru</a:t>
            </a:r>
            <a:endParaRPr lang="en-US" sz="1000" dirty="0" smtClean="0">
              <a:solidFill>
                <a:srgbClr val="25512A"/>
              </a:solidFill>
            </a:endParaRPr>
          </a:p>
          <a:p>
            <a:endParaRPr lang="ru-RU" sz="1000" dirty="0">
              <a:solidFill>
                <a:srgbClr val="25512A"/>
              </a:solidFill>
            </a:endParaRPr>
          </a:p>
        </p:txBody>
      </p:sp>
      <p:pic>
        <p:nvPicPr>
          <p:cNvPr id="8" name="Рисунок 7" descr="Логотип 2013.jpg"/>
          <p:cNvPicPr>
            <a:picLocks noChangeAspect="1"/>
          </p:cNvPicPr>
          <p:nvPr/>
        </p:nvPicPr>
        <p:blipFill>
          <a:blip r:embed="rId5" cstate="print"/>
          <a:stretch>
            <a:fillRect/>
          </a:stretch>
        </p:blipFill>
        <p:spPr>
          <a:xfrm>
            <a:off x="1006050" y="428604"/>
            <a:ext cx="1160868" cy="610388"/>
          </a:xfrm>
          <a:prstGeom prst="rect">
            <a:avLst/>
          </a:prstGeom>
        </p:spPr>
      </p:pic>
      <p:sp>
        <p:nvSpPr>
          <p:cNvPr id="39" name="TextBox 38"/>
          <p:cNvSpPr txBox="1"/>
          <p:nvPr/>
        </p:nvSpPr>
        <p:spPr>
          <a:xfrm>
            <a:off x="595282" y="1428736"/>
            <a:ext cx="6810423"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b="1" dirty="0" smtClean="0">
                <a:latin typeface="Arial" pitchFamily="34" charset="0"/>
                <a:cs typeface="Arial" pitchFamily="34" charset="0"/>
              </a:rPr>
              <a:t>ПРОДУКЦИЯ ФИРМЫ</a:t>
            </a:r>
            <a:endParaRPr lang="ru-RU" b="1" dirty="0">
              <a:latin typeface="Arial" pitchFamily="34" charset="0"/>
              <a:cs typeface="Arial" pitchFamily="34" charset="0"/>
            </a:endParaRPr>
          </a:p>
        </p:txBody>
      </p:sp>
      <p:sp>
        <p:nvSpPr>
          <p:cNvPr id="10" name="TextBox 9"/>
          <p:cNvSpPr txBox="1"/>
          <p:nvPr/>
        </p:nvSpPr>
        <p:spPr>
          <a:xfrm>
            <a:off x="4167182" y="2143116"/>
            <a:ext cx="5214974" cy="3939540"/>
          </a:xfrm>
          <a:prstGeom prst="rect">
            <a:avLst/>
          </a:prstGeom>
          <a:noFill/>
        </p:spPr>
        <p:txBody>
          <a:bodyPr wrap="square" rtlCol="0">
            <a:spAutoFit/>
          </a:bodyPr>
          <a:lstStyle/>
          <a:p>
            <a:pPr lvl="0"/>
            <a:r>
              <a:rPr lang="ru-RU" sz="1400" b="1" dirty="0" smtClean="0">
                <a:solidFill>
                  <a:srgbClr val="C00000"/>
                </a:solidFill>
                <a:latin typeface="Arial" pitchFamily="34" charset="0"/>
                <a:cs typeface="Arial" pitchFamily="34" charset="0"/>
              </a:rPr>
              <a:t>Аппарат лазерный медицинский АЛМ-30-01«Л</a:t>
            </a:r>
            <a:r>
              <a:rPr lang="en-US" sz="1400" b="1" dirty="0" smtClean="0">
                <a:solidFill>
                  <a:srgbClr val="C00000"/>
                </a:solidFill>
                <a:latin typeface="Arial" pitchFamily="34" charset="0"/>
                <a:cs typeface="Arial" pitchFamily="34" charset="0"/>
              </a:rPr>
              <a:t>’</a:t>
            </a:r>
            <a:r>
              <a:rPr lang="ru-RU" sz="1400" b="1" dirty="0" smtClean="0">
                <a:solidFill>
                  <a:srgbClr val="C00000"/>
                </a:solidFill>
                <a:latin typeface="Arial" pitchFamily="34" charset="0"/>
                <a:cs typeface="Arial" pitchFamily="34" charset="0"/>
              </a:rPr>
              <a:t>Мед-1»</a:t>
            </a:r>
          </a:p>
          <a:p>
            <a:pPr lvl="0"/>
            <a:endParaRPr lang="ru-RU" sz="1400" b="1" dirty="0" smtClean="0">
              <a:solidFill>
                <a:srgbClr val="C00000"/>
              </a:solidFill>
              <a:latin typeface="Arial" pitchFamily="34" charset="0"/>
              <a:cs typeface="Arial" pitchFamily="34" charset="0"/>
            </a:endParaRPr>
          </a:p>
          <a:p>
            <a:pPr lvl="0"/>
            <a:endParaRPr lang="ru-RU" sz="1400" b="1" dirty="0" smtClean="0">
              <a:solidFill>
                <a:srgbClr val="C00000"/>
              </a:solidFill>
              <a:latin typeface="Arial" pitchFamily="34" charset="0"/>
              <a:cs typeface="Arial" pitchFamily="34" charset="0"/>
            </a:endParaRPr>
          </a:p>
          <a:p>
            <a:pPr lvl="0" algn="just">
              <a:spcAft>
                <a:spcPts val="600"/>
              </a:spcAft>
            </a:pPr>
            <a:r>
              <a:rPr lang="ru-RU" sz="1100" dirty="0" smtClean="0">
                <a:latin typeface="Arial" pitchFamily="34" charset="0"/>
                <a:cs typeface="Arial" pitchFamily="34" charset="0"/>
              </a:rPr>
              <a:t>СО</a:t>
            </a:r>
            <a:r>
              <a:rPr lang="ru-RU" sz="800" dirty="0" smtClean="0">
                <a:latin typeface="Arial" pitchFamily="34" charset="0"/>
                <a:cs typeface="Arial" pitchFamily="34" charset="0"/>
              </a:rPr>
              <a:t>2</a:t>
            </a:r>
            <a:r>
              <a:rPr lang="ru-RU" sz="1100" dirty="0" smtClean="0">
                <a:latin typeface="Arial" pitchFamily="34" charset="0"/>
                <a:cs typeface="Arial" pitchFamily="34" charset="0"/>
              </a:rPr>
              <a:t> лазер - лидер среди медицинских лазеров по спектру применения. </a:t>
            </a:r>
          </a:p>
          <a:p>
            <a:pPr lvl="0" algn="just">
              <a:spcAft>
                <a:spcPts val="600"/>
              </a:spcAft>
            </a:pPr>
            <a:r>
              <a:rPr lang="ru-RU" sz="1100" dirty="0" smtClean="0">
                <a:latin typeface="Arial" pitchFamily="34" charset="0"/>
                <a:cs typeface="Arial" pitchFamily="34" charset="0"/>
              </a:rPr>
              <a:t>Оптимален для </a:t>
            </a:r>
            <a:r>
              <a:rPr lang="ru-RU" sz="1100" b="1" dirty="0" smtClean="0">
                <a:latin typeface="Arial" pitchFamily="34" charset="0"/>
                <a:cs typeface="Arial" pitchFamily="34" charset="0"/>
              </a:rPr>
              <a:t>косметологии, гинекологии, амбулаторной хирургии, дерматологии, оториноларингологии, челюстно-лицевой хирургии, пластической хирургии, ожоговой хирургии, нейрохирургии, онкологии, стоматологии и т.д.</a:t>
            </a:r>
            <a:endParaRPr lang="ru-RU" sz="1100" dirty="0" smtClean="0">
              <a:latin typeface="Arial" pitchFamily="34" charset="0"/>
              <a:cs typeface="Arial" pitchFamily="34" charset="0"/>
            </a:endParaRPr>
          </a:p>
          <a:p>
            <a:pPr lvl="0" algn="just">
              <a:spcAft>
                <a:spcPts val="600"/>
              </a:spcAft>
            </a:pPr>
            <a:r>
              <a:rPr lang="ru-RU" sz="1100" dirty="0" smtClean="0">
                <a:latin typeface="Arial" pitchFamily="34" charset="0"/>
                <a:cs typeface="Arial" pitchFamily="34" charset="0"/>
              </a:rPr>
              <a:t>Обеспечивается: бескровный разрез, иссечение  мягких тканей, послойное и фракционное удаление мягких тканей, выпаривание пораженной </a:t>
            </a:r>
            <a:r>
              <a:rPr lang="ru-RU" sz="1100" dirty="0" err="1" smtClean="0">
                <a:latin typeface="Arial" pitchFamily="34" charset="0"/>
                <a:cs typeface="Arial" pitchFamily="34" charset="0"/>
              </a:rPr>
              <a:t>биоткани</a:t>
            </a:r>
            <a:r>
              <a:rPr lang="ru-RU" sz="1100" dirty="0" smtClean="0">
                <a:latin typeface="Arial" pitchFamily="34" charset="0"/>
                <a:cs typeface="Arial" pitchFamily="34" charset="0"/>
              </a:rPr>
              <a:t>, хирургическая обработка и санация ран.</a:t>
            </a:r>
          </a:p>
          <a:p>
            <a:pPr lvl="0" algn="just">
              <a:spcAft>
                <a:spcPts val="600"/>
              </a:spcAft>
            </a:pPr>
            <a:r>
              <a:rPr lang="ru-RU" sz="1100" dirty="0" smtClean="0">
                <a:latin typeface="Arial" pitchFamily="34" charset="0"/>
                <a:cs typeface="Arial" pitchFamily="34" charset="0"/>
              </a:rPr>
              <a:t>Возможность стыковки с </a:t>
            </a:r>
            <a:r>
              <a:rPr lang="ru-RU" sz="1100" dirty="0" err="1" smtClean="0">
                <a:latin typeface="Arial" pitchFamily="34" charset="0"/>
                <a:cs typeface="Arial" pitchFamily="34" charset="0"/>
              </a:rPr>
              <a:t>кольпоскопами</a:t>
            </a:r>
            <a:r>
              <a:rPr lang="ru-RU" sz="1100" dirty="0" smtClean="0">
                <a:latin typeface="Arial" pitchFamily="34" charset="0"/>
                <a:cs typeface="Arial" pitchFamily="34" charset="0"/>
              </a:rPr>
              <a:t> и операционными микроскопами любых моделей.</a:t>
            </a:r>
          </a:p>
          <a:p>
            <a:pPr algn="just"/>
            <a:r>
              <a:rPr lang="ru-RU" sz="1100" dirty="0" smtClean="0">
                <a:latin typeface="Arial" pitchFamily="34" charset="0"/>
                <a:cs typeface="Arial" pitchFamily="34" charset="0"/>
              </a:rPr>
              <a:t> </a:t>
            </a:r>
          </a:p>
          <a:p>
            <a:pPr algn="just"/>
            <a:r>
              <a:rPr lang="ru-RU" sz="1100" b="1" dirty="0" smtClean="0">
                <a:latin typeface="Arial" pitchFamily="34" charset="0"/>
                <a:cs typeface="Arial" pitchFamily="34" charset="0"/>
              </a:rPr>
              <a:t>Высокий уровень результатов для клиник и центров любого уровня.</a:t>
            </a:r>
          </a:p>
          <a:p>
            <a:pPr algn="just"/>
            <a:endParaRPr lang="ru-RU" sz="1100" b="1" dirty="0" smtClean="0">
              <a:latin typeface="Arial" pitchFamily="34" charset="0"/>
              <a:cs typeface="Arial" pitchFamily="34" charset="0"/>
            </a:endParaRPr>
          </a:p>
          <a:p>
            <a:pPr algn="just"/>
            <a:endParaRPr lang="ru-RU" sz="1100" b="1" dirty="0" smtClean="0">
              <a:latin typeface="Arial" pitchFamily="34" charset="0"/>
              <a:cs typeface="Arial" pitchFamily="34" charset="0"/>
            </a:endParaRPr>
          </a:p>
          <a:p>
            <a:r>
              <a:rPr lang="ru-RU" sz="800" i="1" dirty="0" smtClean="0"/>
              <a:t>регистрационное удостоверение РЗН 2014/1923 от 09.09.2014г.</a:t>
            </a:r>
            <a:endParaRPr lang="ru-RU" sz="800" dirty="0" smtClean="0"/>
          </a:p>
          <a:p>
            <a:r>
              <a:rPr lang="ru-RU" sz="800" i="1" dirty="0" smtClean="0"/>
              <a:t>декларация о соответствии РОСС </a:t>
            </a:r>
            <a:r>
              <a:rPr lang="en-US" sz="800" i="1" dirty="0" smtClean="0"/>
              <a:t>RU</a:t>
            </a:r>
            <a:r>
              <a:rPr lang="ru-RU" sz="800" i="1" dirty="0" smtClean="0"/>
              <a:t> Д-</a:t>
            </a:r>
            <a:r>
              <a:rPr lang="en-US" sz="800" i="1" dirty="0" smtClean="0"/>
              <a:t>RU</a:t>
            </a:r>
            <a:r>
              <a:rPr lang="ru-RU" sz="800" i="1" dirty="0" smtClean="0"/>
              <a:t>.АБ69.В.02269/19 от 26.08.2019 г.</a:t>
            </a:r>
            <a:endParaRPr lang="ru-RU" sz="800" dirty="0" smtClean="0"/>
          </a:p>
          <a:p>
            <a:endParaRPr lang="ru-RU" dirty="0"/>
          </a:p>
        </p:txBody>
      </p:sp>
      <p:pic>
        <p:nvPicPr>
          <p:cNvPr id="11" name="Рисунок 10" descr="прамо с хирург1.jpg"/>
          <p:cNvPicPr>
            <a:picLocks noChangeAspect="1"/>
          </p:cNvPicPr>
          <p:nvPr/>
        </p:nvPicPr>
        <p:blipFill>
          <a:blip r:embed="rId6" cstate="print"/>
          <a:srcRect l="20588" t="16667" r="20588" b="9375"/>
          <a:stretch>
            <a:fillRect/>
          </a:stretch>
        </p:blipFill>
        <p:spPr>
          <a:xfrm>
            <a:off x="738158" y="2000240"/>
            <a:ext cx="2455052" cy="43577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4954</TotalTime>
  <Words>1503</Words>
  <Application>Microsoft Office PowerPoint</Application>
  <PresentationFormat>Лист A4 (210x297 мм)</PresentationFormat>
  <Paragraphs>313</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7</cp:lastModifiedBy>
  <cp:revision>344</cp:revision>
  <dcterms:created xsi:type="dcterms:W3CDTF">2014-03-26T17:13:51Z</dcterms:created>
  <dcterms:modified xsi:type="dcterms:W3CDTF">2020-02-25T09:37:37Z</dcterms:modified>
</cp:coreProperties>
</file>